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8" r:id="rId2"/>
    <p:sldId id="784" r:id="rId3"/>
    <p:sldId id="431" r:id="rId4"/>
    <p:sldId id="764" r:id="rId5"/>
    <p:sldId id="786" r:id="rId6"/>
    <p:sldId id="787" r:id="rId7"/>
    <p:sldId id="788" r:id="rId8"/>
    <p:sldId id="817" r:id="rId9"/>
    <p:sldId id="803" r:id="rId10"/>
    <p:sldId id="789" r:id="rId11"/>
    <p:sldId id="790" r:id="rId12"/>
    <p:sldId id="809" r:id="rId13"/>
    <p:sldId id="792" r:id="rId14"/>
    <p:sldId id="812" r:id="rId15"/>
    <p:sldId id="808" r:id="rId16"/>
    <p:sldId id="793" r:id="rId17"/>
    <p:sldId id="794" r:id="rId18"/>
    <p:sldId id="795" r:id="rId19"/>
    <p:sldId id="818" r:id="rId20"/>
    <p:sldId id="796" r:id="rId21"/>
    <p:sldId id="810" r:id="rId22"/>
    <p:sldId id="813" r:id="rId23"/>
    <p:sldId id="798" r:id="rId24"/>
    <p:sldId id="799" r:id="rId25"/>
    <p:sldId id="801" r:id="rId26"/>
    <p:sldId id="807" r:id="rId27"/>
    <p:sldId id="802" r:id="rId28"/>
    <p:sldId id="766" r:id="rId29"/>
    <p:sldId id="767" r:id="rId30"/>
    <p:sldId id="811" r:id="rId31"/>
    <p:sldId id="815" r:id="rId32"/>
    <p:sldId id="768" r:id="rId33"/>
    <p:sldId id="769" r:id="rId34"/>
    <p:sldId id="770" r:id="rId35"/>
    <p:sldId id="771" r:id="rId36"/>
    <p:sldId id="805" r:id="rId37"/>
    <p:sldId id="814" r:id="rId38"/>
    <p:sldId id="816" r:id="rId39"/>
    <p:sldId id="775" r:id="rId40"/>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69900"/>
    <a:srgbClr val="7FDF3E"/>
    <a:srgbClr val="33CC33"/>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62850" autoAdjust="0"/>
  </p:normalViewPr>
  <p:slideViewPr>
    <p:cSldViewPr snapToGrid="0">
      <p:cViewPr>
        <p:scale>
          <a:sx n="90" d="100"/>
          <a:sy n="90" d="100"/>
        </p:scale>
        <p:origin x="1816"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10" d="100"/>
          <a:sy n="110" d="100"/>
        </p:scale>
        <p:origin x="-1740" y="8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6506C11-4BC8-B046-BBBA-BD87E98ECBFF}" type="datetimeFigureOut">
              <a:rPr lang="en-US"/>
              <a:pPr/>
              <a:t>3/31/17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C986DD1-D69D-CE46-A9E0-DBD100ED0F4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a:lstStyle/>
          <a:p>
            <a:r>
              <a:rPr lang="en-US" b="1" i="1"/>
              <a:t>Pre-class music:</a:t>
            </a:r>
            <a:r>
              <a:rPr lang="en-US"/>
              <a:t> “Take a Walk” by Passion Pit (See Tip #493)</a:t>
            </a:r>
          </a:p>
          <a:p>
            <a:r>
              <a:rPr lang="en-US"/>
              <a:t> </a:t>
            </a:r>
          </a:p>
          <a:p>
            <a:r>
              <a:rPr lang="en-US"/>
              <a:t>In this song, which is especially relevant following a financial crisis, a businessman who works very hard to succeed eventually loses everything to bad investments and becomes overwhelmed with financial troubles. This song is a great introduction to describing exactly what happened during the Great Recession and how families were affected.</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Figure 14.2 (on the previous slide) clearly shows the large drop in real estate prices (</a:t>
            </a:r>
            <a:r>
              <a:rPr lang="en-US" i="1" dirty="0"/>
              <a:t>value</a:t>
            </a:r>
            <a:r>
              <a:rPr lang="en-US" dirty="0"/>
              <a:t>).</a:t>
            </a:r>
          </a:p>
          <a:p>
            <a:pPr marL="171450" indent="-171450">
              <a:buFont typeface="Arial" charset="0"/>
              <a:buChar char="•"/>
            </a:pPr>
            <a:r>
              <a:rPr lang="en-US" dirty="0"/>
              <a:t>When stocks fell, for millions of people this meant seeing their retirement savings drop by a full one-third.</a:t>
            </a:r>
          </a:p>
          <a:p>
            <a:pPr marL="171450" indent="-171450">
              <a:buFont typeface="Arial" charset="0"/>
              <a:buChar char="•"/>
            </a:pPr>
            <a:r>
              <a:rPr lang="en-US" dirty="0"/>
              <a:t>Together, these two factors—a decline in wealth and a decline in expected income—led to a decline in aggregate demand.</a:t>
            </a:r>
          </a:p>
          <a:p>
            <a:pPr marL="171450" indent="-171450">
              <a:buFont typeface="Arial" charset="0"/>
              <a:buChar char="•"/>
            </a:pPr>
            <a:r>
              <a:rPr lang="en-US" dirty="0"/>
              <a:t>Thus, there was a decrease in LRAS and a decrease in AD.</a:t>
            </a:r>
          </a:p>
          <a:p>
            <a:pPr marL="171450" indent="-171450">
              <a:buFont typeface="Arial" charset="0"/>
              <a:buChar char="•"/>
            </a:pPr>
            <a:r>
              <a:rPr lang="en-US" dirty="0"/>
              <a:t>Both of these contributed to the recession.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r>
              <a:rPr lang="en-US" b="1" i="1" dirty="0"/>
              <a:t>Image: </a:t>
            </a:r>
            <a:r>
              <a:rPr lang="en-US"/>
              <a:t>Figure </a:t>
            </a:r>
            <a:r>
              <a:rPr lang="en-US" smtClean="0"/>
              <a:t>14.3</a:t>
            </a:r>
            <a:endParaRPr lang="en-US" dirty="0"/>
          </a:p>
          <a:p>
            <a:endParaRPr lang="en-US" b="1" i="1" dirty="0"/>
          </a:p>
          <a:p>
            <a:r>
              <a:rPr lang="en-US" b="1" i="1" dirty="0"/>
              <a:t>Lecture notes:</a:t>
            </a:r>
          </a:p>
          <a:p>
            <a:endParaRPr lang="en-US" b="1" i="1" dirty="0"/>
          </a:p>
          <a:p>
            <a:r>
              <a:rPr lang="en-US" dirty="0"/>
              <a:t>The Consumer Sentiment Index is a measure of consumers</a:t>
            </a:r>
            <a:r>
              <a:rPr lang="ja-JP" altLang="en-US" dirty="0"/>
              <a:t>’</a:t>
            </a:r>
            <a:r>
              <a:rPr lang="en-US" altLang="ja-JP" dirty="0"/>
              <a:t> confidence about their own financial situation and the future direction of the economy.</a:t>
            </a:r>
          </a:p>
          <a:p>
            <a:pPr marL="171450" indent="-171450">
              <a:buFont typeface="Arial" charset="0"/>
              <a:buChar char="•"/>
            </a:pPr>
            <a:r>
              <a:rPr lang="en-US" altLang="ja-JP" dirty="0"/>
              <a:t>This index began falling in 2007 and then fell significantly during the Great Recession.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r>
              <a:rPr lang="en-US" b="1" i="1" dirty="0"/>
              <a:t>Image: </a:t>
            </a:r>
            <a:r>
              <a:rPr lang="en-US" dirty="0"/>
              <a:t>Animated Figure 14.4</a:t>
            </a:r>
          </a:p>
          <a:p>
            <a:endParaRPr lang="en-US" b="1" dirty="0"/>
          </a:p>
          <a:p>
            <a:r>
              <a:rPr lang="en-US" b="1" i="1" dirty="0"/>
              <a:t>Lecture notes:</a:t>
            </a:r>
          </a:p>
          <a:p>
            <a:endParaRPr lang="en-US" b="1" i="1" dirty="0"/>
          </a:p>
          <a:p>
            <a:r>
              <a:rPr lang="en-US" dirty="0"/>
              <a:t>First click:</a:t>
            </a:r>
          </a:p>
          <a:p>
            <a:pPr marL="171450" indent="-171450">
              <a:buFont typeface="Arial" charset="0"/>
              <a:buChar char="•"/>
            </a:pPr>
            <a:r>
              <a:rPr lang="en-US" dirty="0"/>
              <a:t>LRAS</a:t>
            </a:r>
            <a:r>
              <a:rPr lang="en-US" baseline="-25000" dirty="0"/>
              <a:t>2007</a:t>
            </a:r>
            <a:endParaRPr lang="en-US" dirty="0"/>
          </a:p>
          <a:p>
            <a:r>
              <a:rPr lang="en-US" dirty="0"/>
              <a:t>Second click:</a:t>
            </a:r>
          </a:p>
          <a:p>
            <a:pPr marL="171450" indent="-171450">
              <a:buFont typeface="Arial" charset="0"/>
              <a:buChar char="•"/>
            </a:pPr>
            <a:r>
              <a:rPr lang="en-US" dirty="0"/>
              <a:t>AD</a:t>
            </a:r>
            <a:r>
              <a:rPr lang="en-US" baseline="-25000" dirty="0"/>
              <a:t>2007</a:t>
            </a:r>
          </a:p>
          <a:p>
            <a:pPr marL="171450" indent="-171450">
              <a:buFont typeface="Arial" charset="0"/>
              <a:buChar char="•"/>
            </a:pPr>
            <a:r>
              <a:rPr lang="en-US" dirty="0"/>
              <a:t>Point A</a:t>
            </a:r>
          </a:p>
          <a:p>
            <a:r>
              <a:rPr lang="en-US" dirty="0"/>
              <a:t>Third click:</a:t>
            </a:r>
          </a:p>
          <a:p>
            <a:pPr marL="171450" indent="-171450">
              <a:buFont typeface="Arial" charset="0"/>
              <a:buChar char="•"/>
            </a:pPr>
            <a:r>
              <a:rPr lang="en-US" dirty="0"/>
              <a:t>LRAS</a:t>
            </a:r>
            <a:r>
              <a:rPr lang="en-US" baseline="-25000" dirty="0"/>
              <a:t>2008</a:t>
            </a:r>
            <a:endParaRPr lang="en-US" dirty="0"/>
          </a:p>
          <a:p>
            <a:r>
              <a:rPr lang="en-US" dirty="0"/>
              <a:t>Fourth click:</a:t>
            </a:r>
          </a:p>
          <a:p>
            <a:pPr marL="171450" indent="-171450">
              <a:buFont typeface="Arial" charset="0"/>
              <a:buChar char="•"/>
            </a:pPr>
            <a:r>
              <a:rPr lang="en-US" dirty="0"/>
              <a:t>AD</a:t>
            </a:r>
            <a:r>
              <a:rPr lang="en-US" baseline="-25000" dirty="0"/>
              <a:t>2008</a:t>
            </a:r>
            <a:endParaRPr lang="en-US" dirty="0"/>
          </a:p>
          <a:p>
            <a:pPr marL="171450" indent="-171450">
              <a:buFont typeface="Arial" charset="0"/>
              <a:buChar char="•"/>
            </a:pPr>
            <a:r>
              <a:rPr lang="en-US" dirty="0"/>
              <a:t>Point B</a:t>
            </a:r>
          </a:p>
          <a:p>
            <a:r>
              <a:rPr lang="en-US" dirty="0"/>
              <a:t>Fifth click:</a:t>
            </a:r>
          </a:p>
          <a:p>
            <a:pPr marL="171450" indent="-171450">
              <a:buFont typeface="Arial" charset="0"/>
              <a:buChar char="•"/>
            </a:pPr>
            <a:r>
              <a:rPr lang="en-US" dirty="0"/>
              <a:t>Arrow from point A to point B, and from Y* to Y**</a:t>
            </a:r>
          </a:p>
          <a:p>
            <a:endParaRPr lang="en-US" dirty="0"/>
          </a:p>
          <a:p>
            <a:r>
              <a:rPr lang="en-US" dirty="0"/>
              <a:t>Financial market turmoil and lower consumer confidence led to decreases in both long-run aggregate supply and aggregate demand. </a:t>
            </a:r>
          </a:p>
          <a:p>
            <a:pPr marL="171450" indent="-171450">
              <a:buFont typeface="Arial" charset="0"/>
              <a:buChar char="•"/>
            </a:pPr>
            <a:r>
              <a:rPr lang="en-US" dirty="0"/>
              <a:t>The result was a new, lower level of real GDP and a higher rate of unemployment.</a:t>
            </a:r>
          </a:p>
          <a:p>
            <a:pPr>
              <a:buFontTx/>
              <a:buChar char="•"/>
            </a:pPr>
            <a:endParaRPr lang="en-US" dirty="0"/>
          </a:p>
          <a:p>
            <a:endParaRPr lang="en-US" dirty="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One reason this recession has been called </a:t>
            </a:r>
            <a:r>
              <a:rPr lang="ja-JP" altLang="en-US" dirty="0"/>
              <a:t>“</a:t>
            </a:r>
            <a:r>
              <a:rPr lang="en-US" altLang="ja-JP" dirty="0"/>
              <a:t>Great</a:t>
            </a:r>
            <a:r>
              <a:rPr lang="ja-JP" altLang="en-US" dirty="0"/>
              <a:t>”</a:t>
            </a:r>
            <a:r>
              <a:rPr lang="en-US" altLang="ja-JP" dirty="0"/>
              <a:t> is that the decline in real GDP and the increase in the unemployment rate were large by historical standards.</a:t>
            </a:r>
          </a:p>
          <a:p>
            <a:r>
              <a:rPr lang="en-US" altLang="ja-JP" dirty="0"/>
              <a:t>(Another reason is that the effects persisted for longer than most recessions).</a:t>
            </a:r>
          </a:p>
          <a:p>
            <a:endParaRPr lang="en-US" dirty="0"/>
          </a:p>
          <a:p>
            <a:r>
              <a:rPr lang="en-US" dirty="0">
                <a:latin typeface="Arial" pitchFamily="-107" charset="0"/>
              </a:rPr>
              <a:t>By 2012, the recession had officially ended but the effects still lingered.</a:t>
            </a:r>
          </a:p>
          <a:p>
            <a:pPr marL="171450" indent="-171450">
              <a:buFont typeface="Arial" charset="0"/>
              <a:buChar char="•"/>
            </a:pPr>
            <a:r>
              <a:rPr lang="en-US" dirty="0"/>
              <a:t>The government employed many different tools to try to move the economy back to normal growth and lower levels of unemployment. </a:t>
            </a:r>
          </a:p>
          <a:p>
            <a:pPr marL="171450" indent="-171450">
              <a:buFont typeface="Arial" charset="0"/>
              <a:buChar char="•"/>
            </a:pPr>
            <a:r>
              <a:rPr lang="en-US" dirty="0"/>
              <a:t>We will discuss these tools over the next four chapters. </a:t>
            </a:r>
          </a:p>
          <a:p>
            <a:pPr marL="171450" indent="-171450">
              <a:buFont typeface="Arial" charset="0"/>
              <a:buChar char="•"/>
            </a:pPr>
            <a:r>
              <a:rPr lang="en-US" dirty="0"/>
              <a:t>But, the tools focused primarily on aggregate demand. </a:t>
            </a:r>
          </a:p>
          <a:p>
            <a:pPr>
              <a:buFontTx/>
              <a:buChar char="•"/>
            </a:pPr>
            <a:endParaRPr lang="en-US" dirty="0"/>
          </a:p>
          <a:p>
            <a:r>
              <a:rPr lang="en-US" dirty="0"/>
              <a:t>In addition, world financial institutions remained in poor health for quite a while, thus impacting aggregate supply—and this outcome kept many economies from returning to normal growth rates. </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r>
              <a:rPr lang="en-US" b="1" i="1" dirty="0">
                <a:latin typeface="Helvetica Neue" pitchFamily="-107" charset="0"/>
              </a:rPr>
              <a:t>Clicker question:</a:t>
            </a:r>
            <a:endParaRPr lang="en-US" b="1" i="1" dirty="0"/>
          </a:p>
          <a:p>
            <a:r>
              <a:rPr lang="en-US" dirty="0"/>
              <a:t>Correct answer: B, falling real estate prices</a:t>
            </a:r>
          </a:p>
          <a:p>
            <a:endParaRPr lang="en-US" dirty="0"/>
          </a:p>
          <a:p>
            <a:r>
              <a:rPr lang="en-US" dirty="0"/>
              <a:t>Falling real estate prices led to financial collapse since mortgages were securitized and tied to the financial system.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r>
              <a:rPr lang="en-US" b="1" i="1"/>
              <a:t>Lecture notes:</a:t>
            </a:r>
          </a:p>
          <a:p>
            <a:r>
              <a:rPr lang="en-US"/>
              <a:t>While “Great Depression” and “Great Recession” sound similar, the Great Depression was significantly worse.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r>
              <a:rPr lang="en-US" b="1" i="1" dirty="0"/>
              <a:t>Image: </a:t>
            </a:r>
            <a:r>
              <a:rPr lang="en-US" dirty="0"/>
              <a:t>Figure 14.6</a:t>
            </a:r>
            <a:endParaRPr lang="en-US" b="1" i="1" dirty="0"/>
          </a:p>
          <a:p>
            <a:endParaRPr lang="en-US" b="1" i="1" dirty="0"/>
          </a:p>
          <a:p>
            <a:r>
              <a:rPr lang="en-US" b="1" i="1" dirty="0"/>
              <a:t>Lecture notes:</a:t>
            </a:r>
          </a:p>
          <a:p>
            <a:endParaRPr lang="en-US" b="1" i="1" dirty="0"/>
          </a:p>
          <a:p>
            <a:pPr marL="171450" indent="-171450">
              <a:buFont typeface="Arial" charset="0"/>
              <a:buChar char="•"/>
            </a:pPr>
            <a:r>
              <a:rPr lang="en-US" dirty="0"/>
              <a:t>When we look at real GDP growth in the United States over the long run, the Great Depression is easy to spot, since it is the severe decline that occurred during the 1930s.</a:t>
            </a:r>
          </a:p>
          <a:p>
            <a:pPr marL="171450" indent="-171450">
              <a:buFont typeface="Arial" charset="0"/>
              <a:buChar char="•"/>
            </a:pPr>
            <a:r>
              <a:rPr lang="en-US" dirty="0"/>
              <a:t>To normalize across </a:t>
            </a:r>
            <a:r>
              <a:rPr lang="en-US" i="1" dirty="0"/>
              <a:t>percentage</a:t>
            </a:r>
            <a:r>
              <a:rPr lang="en-US" dirty="0"/>
              <a:t> changes, the plotted data is the log of real GDP.</a:t>
            </a:r>
          </a:p>
          <a:p>
            <a:pPr marL="171450" indent="-171450">
              <a:buFont typeface="Arial" charset="0"/>
              <a:buChar char="•"/>
            </a:pPr>
            <a:r>
              <a:rPr lang="en-US" dirty="0"/>
              <a:t>Recall, a </a:t>
            </a:r>
            <a:r>
              <a:rPr lang="en-US" i="1" dirty="0"/>
              <a:t>percentage </a:t>
            </a:r>
            <a:r>
              <a:rPr lang="en-US" dirty="0"/>
              <a:t>change is the difference in log levels.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r>
              <a:rPr lang="en-US" b="1" i="1" dirty="0"/>
              <a:t>Image: </a:t>
            </a:r>
            <a:r>
              <a:rPr lang="en-US" dirty="0"/>
              <a:t>Figure 14.7.a.</a:t>
            </a:r>
          </a:p>
          <a:p>
            <a:endParaRPr lang="en-US" b="1" i="1" dirty="0"/>
          </a:p>
          <a:p>
            <a:r>
              <a:rPr lang="en-US" b="1" i="1" dirty="0"/>
              <a:t>Lecture notes:</a:t>
            </a:r>
          </a:p>
          <a:p>
            <a:pPr>
              <a:buFontTx/>
              <a:buChar char="•"/>
            </a:pPr>
            <a:endParaRPr lang="en-US" dirty="0"/>
          </a:p>
          <a:p>
            <a:r>
              <a:rPr lang="en-US" dirty="0"/>
              <a:t>During the Great Depression, real GDP fell by almost one-third, and it took 7 years to return to its prerecession level. </a:t>
            </a:r>
          </a:p>
          <a:p>
            <a:pPr marL="171450" indent="-171450">
              <a:buFont typeface="Arial" charset="0"/>
              <a:buChar char="•"/>
            </a:pPr>
            <a:r>
              <a:rPr lang="en-US" dirty="0"/>
              <a:t>In comparison, the decline in real GDP during the Great Recession seems meager!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r>
              <a:rPr lang="en-US" b="1" i="1" dirty="0"/>
              <a:t>Image: </a:t>
            </a:r>
            <a:r>
              <a:rPr lang="en-US" dirty="0"/>
              <a:t>Figure 14.7.b.</a:t>
            </a:r>
          </a:p>
          <a:p>
            <a:endParaRPr lang="en-US" b="1" i="1" dirty="0"/>
          </a:p>
          <a:p>
            <a:r>
              <a:rPr lang="en-US" b="1" i="1" dirty="0"/>
              <a:t>Lecture notes:</a:t>
            </a:r>
          </a:p>
          <a:p>
            <a:pPr>
              <a:buFontTx/>
              <a:buChar char="•"/>
            </a:pPr>
            <a:endParaRPr lang="en-US" dirty="0"/>
          </a:p>
          <a:p>
            <a:r>
              <a:rPr lang="en-US" dirty="0"/>
              <a:t>During the Great Depression, the unemployment rate climbed to over 25 percent and remained over 15 percent for most of the entire decade of the 1930s.</a:t>
            </a:r>
          </a:p>
          <a:p>
            <a:pPr marL="171450" indent="-171450">
              <a:buFont typeface="Arial" charset="0"/>
              <a:buChar char="•"/>
            </a:pPr>
            <a:r>
              <a:rPr lang="en-US" dirty="0"/>
              <a:t>These levels far exceed the unemployment rates experienced during the Great Recession of 2007–2009.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r>
              <a:rPr lang="en-US" b="1" i="1"/>
              <a:t>“Economics in the Media” Slide</a:t>
            </a:r>
          </a:p>
          <a:p>
            <a:endParaRPr lang="en-US" b="1" i="1"/>
          </a:p>
          <a:p>
            <a:r>
              <a:rPr lang="en-US" b="1" i="1"/>
              <a:t>Lecture tip:</a:t>
            </a:r>
            <a:r>
              <a:rPr lang="en-US"/>
              <a:t> </a:t>
            </a:r>
          </a:p>
          <a:p>
            <a:r>
              <a:rPr lang="en-US" i="1"/>
              <a:t>The clip mentioned on the slide can be found in the Interactive Instructor’s Guide. Access the direct link by clicking the icon in the PowerPoint</a:t>
            </a:r>
            <a:r>
              <a:rPr lang="en-US"/>
              <a:t> </a:t>
            </a:r>
            <a:r>
              <a:rPr lang="en-US" i="1"/>
              <a:t>above.</a:t>
            </a:r>
          </a:p>
          <a:p>
            <a:endParaRPr lang="en-US" b="1" i="1"/>
          </a:p>
          <a:p>
            <a:r>
              <a:rPr lang="en-US"/>
              <a:t>In this clip, which opens in 1932 New York City, residents of the city are shown downtrodden and struggling to survive. This clip is a powerful visual to use when describing the differences between the Great Depression and Great Recession.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r>
              <a:rPr lang="en-US" b="1" i="1" dirty="0"/>
              <a:t>Image: </a:t>
            </a:r>
            <a:r>
              <a:rPr lang="en-US" dirty="0"/>
              <a:t>Animated Figure 14.8</a:t>
            </a:r>
          </a:p>
          <a:p>
            <a:endParaRPr lang="en-US" b="1" dirty="0"/>
          </a:p>
          <a:p>
            <a:r>
              <a:rPr lang="en-US" b="1" i="1" dirty="0"/>
              <a:t>Lecture notes:</a:t>
            </a:r>
          </a:p>
          <a:p>
            <a:endParaRPr lang="en-US" b="1" i="1" dirty="0"/>
          </a:p>
          <a:p>
            <a:r>
              <a:rPr lang="en-US" dirty="0"/>
              <a:t>First click:</a:t>
            </a:r>
          </a:p>
          <a:p>
            <a:pPr marL="171450" indent="-171450">
              <a:buFont typeface="Arial" charset="0"/>
              <a:buChar char="•"/>
            </a:pPr>
            <a:r>
              <a:rPr lang="en-US" dirty="0"/>
              <a:t>LRAS</a:t>
            </a:r>
          </a:p>
          <a:p>
            <a:r>
              <a:rPr lang="en-US" dirty="0"/>
              <a:t>Second click:</a:t>
            </a:r>
          </a:p>
          <a:p>
            <a:pPr marL="171450" indent="-171450">
              <a:buFont typeface="Arial" charset="0"/>
              <a:buChar char="•"/>
            </a:pPr>
            <a:r>
              <a:rPr lang="en-US" dirty="0"/>
              <a:t>In 1929, the economy was in equilibrium at point A, with aggregate demand designated as AD</a:t>
            </a:r>
            <a:r>
              <a:rPr lang="en-US" baseline="-25000" dirty="0"/>
              <a:t>1929</a:t>
            </a:r>
            <a:r>
              <a:rPr lang="en-US" dirty="0"/>
              <a:t>. </a:t>
            </a:r>
          </a:p>
          <a:p>
            <a:r>
              <a:rPr lang="en-US" dirty="0"/>
              <a:t>Third click:</a:t>
            </a:r>
          </a:p>
          <a:p>
            <a:pPr marL="171450" indent="-171450">
              <a:buFont typeface="Arial" charset="0"/>
              <a:buChar char="•"/>
            </a:pPr>
            <a:r>
              <a:rPr lang="en-US" dirty="0"/>
              <a:t>Then, a significant decline in aggregate demand occurred for several years, as indicated by a shift to AD</a:t>
            </a:r>
            <a:r>
              <a:rPr lang="en-US" baseline="-25000" dirty="0"/>
              <a:t>1930+</a:t>
            </a:r>
            <a:r>
              <a:rPr lang="en-US" dirty="0"/>
              <a:t>.</a:t>
            </a:r>
          </a:p>
          <a:p>
            <a:r>
              <a:rPr lang="en-US" dirty="0"/>
              <a:t>Fourth click:</a:t>
            </a:r>
          </a:p>
          <a:p>
            <a:pPr marL="171450" indent="-171450">
              <a:buFont typeface="Arial" charset="0"/>
              <a:buChar char="•"/>
            </a:pPr>
            <a:r>
              <a:rPr lang="en-US" dirty="0"/>
              <a:t>As we have seen in our study of macroeconomics, lower aggregate demand leads to lower real GDP (shown in the figure as Y</a:t>
            </a:r>
            <a:r>
              <a:rPr lang="en-US" baseline="-25000" dirty="0"/>
              <a:t>1</a:t>
            </a:r>
            <a:r>
              <a:rPr lang="en-US" dirty="0"/>
              <a:t>), higher unemployment rates (25 percent), and a lower price level (shown here as a decline from 100 to 80).</a:t>
            </a:r>
          </a:p>
          <a:p>
            <a:pPr marL="171450" indent="-171450">
              <a:buFont typeface="Arial" charset="0"/>
              <a:buChar char="•"/>
            </a:pPr>
            <a:r>
              <a:rPr lang="en-US" dirty="0"/>
              <a:t>These match the symptoms of the Great Depression.</a:t>
            </a:r>
          </a:p>
          <a:p>
            <a:r>
              <a:rPr lang="en-US" dirty="0"/>
              <a:t>Fifth click:</a:t>
            </a:r>
          </a:p>
          <a:p>
            <a:pPr marL="171450" indent="-171450">
              <a:buFont typeface="Arial" charset="0"/>
              <a:buChar char="•"/>
            </a:pPr>
            <a:r>
              <a:rPr lang="en-US" dirty="0"/>
              <a:t>Note: In a typical AD-AS model, point B would be considered a short-run equilibrium and designated by a lowercase letter. Here, it is</a:t>
            </a:r>
            <a:r>
              <a:rPr lang="en-US" altLang="ja-JP" dirty="0"/>
              <a:t> presented as a capital letter, indicating long-run equilibrium.</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a:lstStyle/>
          <a:p>
            <a:r>
              <a:rPr lang="en-US" b="1" i="1" dirty="0">
                <a:latin typeface="Helvetica Neue" pitchFamily="-107" charset="0"/>
              </a:rPr>
              <a:t>Clicker question:</a:t>
            </a:r>
            <a:endParaRPr lang="en-US" b="1" i="1" dirty="0"/>
          </a:p>
          <a:p>
            <a:r>
              <a:rPr lang="en-US" dirty="0"/>
              <a:t>Correct answer: D, Unemployment reached a level of 25 percent.</a:t>
            </a:r>
          </a:p>
          <a:p>
            <a:endParaRPr lang="en-US" dirty="0"/>
          </a:p>
          <a:p>
            <a:pPr marL="171450" indent="-171450">
              <a:buFont typeface="Arial" charset="0"/>
              <a:buChar char="•"/>
            </a:pPr>
            <a:r>
              <a:rPr lang="en-US" dirty="0"/>
              <a:t>Prices actually </a:t>
            </a:r>
            <a:r>
              <a:rPr lang="en-US" i="1" dirty="0"/>
              <a:t>fell</a:t>
            </a:r>
            <a:r>
              <a:rPr lang="en-US" dirty="0"/>
              <a:t> during the depression. </a:t>
            </a:r>
          </a:p>
          <a:p>
            <a:pPr marL="171450" indent="-171450">
              <a:buFont typeface="Arial" charset="0"/>
              <a:buChar char="•"/>
            </a:pPr>
            <a:r>
              <a:rPr lang="en-US" dirty="0"/>
              <a:t>Unemployment was the worst it has ever been in this country. </a:t>
            </a:r>
          </a:p>
          <a:p>
            <a:pPr marL="171450" indent="-171450">
              <a:buFont typeface="Arial" charset="0"/>
              <a:buChar char="•"/>
            </a:pPr>
            <a:r>
              <a:rPr lang="en-US" dirty="0"/>
              <a:t>Output actually fell by 30 percent.</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r>
              <a:rPr lang="en-US" b="1" i="1" dirty="0"/>
              <a:t>Lecture notes:</a:t>
            </a:r>
          </a:p>
          <a:p>
            <a:endParaRPr lang="en-US" dirty="0"/>
          </a:p>
          <a:p>
            <a:r>
              <a:rPr lang="en-US" dirty="0"/>
              <a:t>Economists distinguish two different types of macroeconomic policy: </a:t>
            </a:r>
            <a:r>
              <a:rPr lang="en-US" i="1" dirty="0"/>
              <a:t>fiscal policy </a:t>
            </a:r>
            <a:r>
              <a:rPr lang="en-US" dirty="0"/>
              <a:t>and </a:t>
            </a:r>
            <a:r>
              <a:rPr lang="en-US" i="1" dirty="0"/>
              <a:t>monetary policy</a:t>
            </a:r>
            <a:r>
              <a:rPr lang="en-US" dirty="0"/>
              <a:t>.</a:t>
            </a:r>
          </a:p>
          <a:p>
            <a:pPr marL="171450" indent="-171450">
              <a:buFont typeface="Arial" charset="0"/>
              <a:buChar char="•"/>
            </a:pPr>
            <a:r>
              <a:rPr lang="en-US" dirty="0"/>
              <a:t>Fiscal policy: changes in </a:t>
            </a:r>
            <a:r>
              <a:rPr lang="en-US" altLang="ja-JP" dirty="0"/>
              <a:t>government spending and taxes to influence the </a:t>
            </a:r>
            <a:r>
              <a:rPr lang="en-US" altLang="ja-JP" dirty="0" err="1"/>
              <a:t>macroeconomy</a:t>
            </a:r>
            <a:r>
              <a:rPr lang="en-US" altLang="ja-JP" dirty="0"/>
              <a:t>.</a:t>
            </a:r>
          </a:p>
          <a:p>
            <a:pPr marL="171450" indent="-171450">
              <a:buFont typeface="Arial" charset="0"/>
              <a:buChar char="•"/>
            </a:pPr>
            <a:r>
              <a:rPr lang="en-US" altLang="ja-JP" dirty="0"/>
              <a:t>Monetary policy: involves adjusting the money supply to manipulate the interest rate and affect inflation, output, and other macroeconomic variables. </a:t>
            </a:r>
          </a:p>
          <a:p>
            <a:endParaRPr lang="en-US" altLang="ja-JP" dirty="0"/>
          </a:p>
          <a:p>
            <a:r>
              <a:rPr lang="en-US" altLang="ja-JP" dirty="0"/>
              <a:t>The details of macroeconomic policies will be discussed in the subsequent chapters.</a:t>
            </a:r>
          </a:p>
          <a:p>
            <a:endParaRPr lang="en-US" altLang="ja-JP" dirty="0"/>
          </a:p>
          <a:p>
            <a:r>
              <a:rPr lang="en-US" altLang="ja-JP" dirty="0"/>
              <a:t>However, we will use the basics of fiscal and monetary policy to understand the Great Depression in the context of AS and AD.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r>
              <a:rPr lang="en-US" b="1" i="1" dirty="0"/>
              <a:t>Lecture notes:</a:t>
            </a:r>
          </a:p>
          <a:p>
            <a:endParaRPr lang="en-US" b="1" i="1" dirty="0"/>
          </a:p>
          <a:p>
            <a:pPr marL="171450" indent="-171450">
              <a:buFont typeface="Arial" charset="0"/>
              <a:buChar char="•"/>
            </a:pPr>
            <a:r>
              <a:rPr lang="en-US" dirty="0"/>
              <a:t>The stock market crash in 1929 has become infamous, commonly known as Black Thursday. </a:t>
            </a:r>
          </a:p>
          <a:p>
            <a:pPr marL="171450" indent="-171450">
              <a:buFont typeface="Arial" charset="0"/>
              <a:buChar char="•"/>
            </a:pPr>
            <a:r>
              <a:rPr lang="en-US" dirty="0"/>
              <a:t>There were a string of reactions beyond the decline in the stock market that led to the Great Depression.</a:t>
            </a:r>
          </a:p>
          <a:p>
            <a:pPr marL="171450" indent="-171450">
              <a:buFont typeface="Arial" charset="0"/>
              <a:buChar char="•"/>
            </a:pPr>
            <a:r>
              <a:rPr lang="en-US" dirty="0"/>
              <a:t>Specifically, there was a significant change in people’s expectations for the future.</a:t>
            </a:r>
          </a:p>
          <a:p>
            <a:pPr marL="171450" indent="-171450">
              <a:buFont typeface="Arial" charset="0"/>
              <a:buChar char="•"/>
            </a:pPr>
            <a:r>
              <a:rPr lang="en-US" dirty="0"/>
              <a:t>Expectations can in some cases lead to changes in real macroeconomic variables.</a:t>
            </a:r>
          </a:p>
          <a:p>
            <a:pPr marL="171450" indent="-171450">
              <a:buFont typeface="Arial" charset="0"/>
              <a:buChar char="•"/>
            </a:pPr>
            <a:r>
              <a:rPr lang="en-US" dirty="0"/>
              <a:t>The government policy response and stock market crash led to a decline in expected future income.</a:t>
            </a:r>
          </a:p>
          <a:p>
            <a:pPr marL="171450" indent="-171450">
              <a:buFont typeface="Arial" charset="0"/>
              <a:buChar char="•"/>
            </a:pPr>
            <a:r>
              <a:rPr lang="en-US" dirty="0"/>
              <a:t>Recall, expected future income is a determinant of aggregate demand.</a:t>
            </a:r>
          </a:p>
          <a:p>
            <a:pPr marL="171450" indent="-171450">
              <a:buFont typeface="Arial" charset="0"/>
              <a:buChar char="•"/>
            </a:pPr>
            <a:r>
              <a:rPr lang="en-US" dirty="0"/>
              <a:t>Therefore, aggregate demand also declined.</a:t>
            </a:r>
          </a:p>
          <a:p>
            <a:endParaRPr lang="en-US" dirty="0"/>
          </a:p>
          <a:p>
            <a:r>
              <a:rPr lang="en-US" dirty="0"/>
              <a:t>Government policy response:</a:t>
            </a:r>
          </a:p>
          <a:p>
            <a:pPr marL="171450" indent="-171450">
              <a:buFont typeface="Arial" charset="0"/>
              <a:buChar char="•"/>
            </a:pPr>
            <a:r>
              <a:rPr lang="en-US" dirty="0"/>
              <a:t>Policymakers wanted to control stock prices.</a:t>
            </a:r>
          </a:p>
          <a:p>
            <a:pPr marL="171450" indent="-171450">
              <a:buFont typeface="Arial" charset="0"/>
              <a:buChar char="•"/>
            </a:pPr>
            <a:r>
              <a:rPr lang="en-US" dirty="0"/>
              <a:t>In response to rising stock prices, the government lowered the money supply.</a:t>
            </a:r>
          </a:p>
          <a:p>
            <a:pPr marL="171450" indent="-171450">
              <a:buFont typeface="Arial" charset="0"/>
              <a:buChar char="•"/>
            </a:pPr>
            <a:r>
              <a:rPr lang="en-US" dirty="0"/>
              <a:t>As we will learn in future chapters, reducing the money supply increases the interest rate, causes consumption and investment to decline, which leads to a decrease in aggregate demand.</a:t>
            </a:r>
          </a:p>
          <a:p>
            <a:pPr marL="171450" indent="-171450">
              <a:buFont typeface="Arial" charset="0"/>
              <a:buChar char="•"/>
            </a:pPr>
            <a:r>
              <a:rPr lang="en-US" dirty="0"/>
              <a:t>So, policymakers reduced the money supply in hopes of reducing stock prices.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The reduction in the money supply and resulting aggregate demand contraction led to financial panic.</a:t>
            </a:r>
          </a:p>
          <a:p>
            <a:pPr marL="171450" indent="-171450">
              <a:buFont typeface="Arial" charset="0"/>
              <a:buChar char="•"/>
            </a:pPr>
            <a:r>
              <a:rPr lang="en-US" dirty="0"/>
              <a:t>The panic among individuals and banks beginning to fail drove savers to withdraw their money from banks, further reducing the money supply.</a:t>
            </a:r>
          </a:p>
          <a:p>
            <a:r>
              <a:rPr lang="en-US" dirty="0"/>
              <a:t> </a:t>
            </a:r>
          </a:p>
          <a:p>
            <a:r>
              <a:rPr lang="en-US" dirty="0"/>
              <a:t>What does it mean for a bank to fail?</a:t>
            </a:r>
          </a:p>
          <a:p>
            <a:pPr marL="171450" indent="-171450">
              <a:buFont typeface="Arial" charset="0"/>
              <a:buChar char="•"/>
            </a:pPr>
            <a:r>
              <a:rPr lang="en-US" dirty="0"/>
              <a:t>It means that the bank cannot meet all the requests of consumers who want to withdraw cash. </a:t>
            </a:r>
          </a:p>
          <a:p>
            <a:pPr marL="171450" indent="-171450">
              <a:buFont typeface="Arial" charset="0"/>
              <a:buChar char="•"/>
            </a:pPr>
            <a:r>
              <a:rPr lang="en-US" dirty="0"/>
              <a:t>Panicked people lead to </a:t>
            </a:r>
            <a:r>
              <a:rPr lang="ja-JP" altLang="en-US" dirty="0"/>
              <a:t>“</a:t>
            </a:r>
            <a:r>
              <a:rPr lang="en-US" altLang="ja-JP" dirty="0"/>
              <a:t>bank runs,</a:t>
            </a:r>
            <a:r>
              <a:rPr lang="ja-JP" altLang="en-US" dirty="0"/>
              <a:t>”</a:t>
            </a:r>
            <a:r>
              <a:rPr lang="en-US" altLang="ja-JP" dirty="0"/>
              <a:t> in which large groups of people would literally go to the bank hoping to cash out all of their deposits, due to fear of a money shortage. </a:t>
            </a:r>
          </a:p>
          <a:p>
            <a:pPr marL="171450" indent="-171450">
              <a:buFont typeface="Arial" charset="0"/>
              <a:buChar char="•"/>
            </a:pPr>
            <a:r>
              <a:rPr lang="en-US" altLang="ja-JP" dirty="0"/>
              <a:t>If the bank does not have enough reserves to give everyone cash all at the same time, the bank will fail.</a:t>
            </a:r>
          </a:p>
          <a:p>
            <a:pPr marL="171450" indent="-171450">
              <a:buFont typeface="Arial" charset="0"/>
              <a:buChar char="•"/>
            </a:pPr>
            <a:r>
              <a:rPr lang="en-US" altLang="ja-JP" dirty="0"/>
              <a:t>Recall, banks do not have to keep 100 percent of deposits in their vaults.</a:t>
            </a:r>
          </a:p>
          <a:p>
            <a:pPr marL="171450" indent="-171450">
              <a:buFont typeface="Arial" charset="0"/>
              <a:buChar char="•"/>
            </a:pPr>
            <a:r>
              <a:rPr lang="en-US" altLang="ja-JP" dirty="0"/>
              <a:t>Banks only have the money in vaults to return to depositors upon request; the rest is loaned out to make a profit.</a:t>
            </a:r>
          </a:p>
          <a:p>
            <a:endParaRPr lang="en-US" dirty="0"/>
          </a:p>
          <a:p>
            <a:r>
              <a:rPr lang="en-US" dirty="0"/>
              <a:t>These bank failures and bank runs were a catalyst in the creation of the FDIC.</a:t>
            </a:r>
          </a:p>
          <a:p>
            <a:pPr marL="171450" indent="-171450">
              <a:buFont typeface="Arial" charset="0"/>
              <a:buChar char="•"/>
            </a:pPr>
            <a:r>
              <a:rPr lang="en-US" dirty="0"/>
              <a:t>The FDIC insures a certain amount of deposits will be repaid by the government if banks do not have enough liquidity to satisfy demand.</a:t>
            </a:r>
          </a:p>
          <a:p>
            <a:pPr marL="171450" indent="-171450">
              <a:buFont typeface="Arial" charset="0"/>
              <a:buChar char="•"/>
            </a:pPr>
            <a:r>
              <a:rPr lang="en-US" dirty="0"/>
              <a:t>This helps reduce panic during fragile economic times.</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lstStyle/>
          <a:p>
            <a:r>
              <a:rPr lang="en-US" b="1" i="1">
                <a:latin typeface="Arial" pitchFamily="-107" charset="0"/>
              </a:rPr>
              <a:t>“Economics in Media” Slide</a:t>
            </a:r>
          </a:p>
          <a:p>
            <a:endParaRPr lang="en-US" b="1">
              <a:latin typeface="Arial" pitchFamily="-107" charset="0"/>
            </a:endParaRPr>
          </a:p>
          <a:p>
            <a:r>
              <a:rPr lang="en-US" b="1" i="1"/>
              <a:t>Lecture Tip:</a:t>
            </a:r>
            <a:r>
              <a:rPr lang="en-US"/>
              <a:t> </a:t>
            </a:r>
          </a:p>
          <a:p>
            <a:r>
              <a:rPr lang="en-US" i="1"/>
              <a:t>The clip mentioned on the slide can be found in the Interactive Instructor’s Guide. Access the direct link by clicking the photo in the PowerPoint above.</a:t>
            </a:r>
          </a:p>
          <a:p>
            <a:endParaRPr lang="en-US" b="1"/>
          </a:p>
        </p:txBody>
      </p:sp>
      <p:sp>
        <p:nvSpPr>
          <p:cNvPr id="6451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87D4DF61-D175-6244-A24F-13FB5E21D655}" type="slidenum">
              <a:rPr lang="en-US" sz="1800">
                <a:solidFill>
                  <a:srgbClr val="000000"/>
                </a:solidFill>
                <a:latin typeface="Arial" pitchFamily="-107" charset="0"/>
              </a:rPr>
              <a:pPr eaLnBrk="1" hangingPunct="1"/>
              <a:t>26</a:t>
            </a:fld>
            <a:endParaRPr lang="en-US" sz="1800">
              <a:solidFill>
                <a:srgbClr val="000000"/>
              </a:solidFill>
              <a:latin typeface="Arial" pitchFamily="-107"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a:lstStyle/>
          <a:p>
            <a:r>
              <a:rPr lang="en-US" b="1" i="1" dirty="0"/>
              <a:t>Lecture notes:</a:t>
            </a:r>
          </a:p>
          <a:p>
            <a:endParaRPr lang="en-US" b="1" i="1" dirty="0"/>
          </a:p>
          <a:p>
            <a:pPr marL="171450" indent="-171450">
              <a:buFont typeface="Arial" charset="0"/>
              <a:buChar char="•"/>
            </a:pPr>
            <a:r>
              <a:rPr lang="en-US" dirty="0"/>
              <a:t>An increase in taxes reduces disposable income (income minus taxes).</a:t>
            </a:r>
          </a:p>
          <a:p>
            <a:pPr marL="171450" indent="-171450">
              <a:buFont typeface="Arial" charset="0"/>
              <a:buChar char="•"/>
            </a:pPr>
            <a:r>
              <a:rPr lang="en-US" dirty="0"/>
              <a:t>Disposable income is a determinant of consumption spending.</a:t>
            </a:r>
          </a:p>
          <a:p>
            <a:pPr marL="171450" indent="-171450">
              <a:buFont typeface="Arial" charset="0"/>
              <a:buChar char="•"/>
            </a:pPr>
            <a:r>
              <a:rPr lang="en-US" dirty="0"/>
              <a:t>Therefore, an increase in taxes reduces consumption and, consequently, aggregate demand.</a:t>
            </a:r>
          </a:p>
          <a:p>
            <a:pPr marL="171450" indent="-171450">
              <a:buFont typeface="Arial" charset="0"/>
              <a:buChar char="•"/>
            </a:pPr>
            <a:endParaRPr lang="en-US" dirty="0"/>
          </a:p>
          <a:p>
            <a:pPr marL="171450" indent="-171450">
              <a:buFont typeface="Arial" charset="0"/>
              <a:buChar char="•"/>
            </a:pPr>
            <a:r>
              <a:rPr lang="en-US" dirty="0"/>
              <a:t>Tariffs on imported goods began a trade war.</a:t>
            </a:r>
          </a:p>
          <a:p>
            <a:pPr marL="171450" indent="-171450">
              <a:buFont typeface="Arial" charset="0"/>
              <a:buChar char="•"/>
            </a:pPr>
            <a:r>
              <a:rPr lang="en-US" dirty="0"/>
              <a:t>In response, other countries started to tax U.S. exports, which decreased demand for U.S. products.</a:t>
            </a:r>
          </a:p>
          <a:p>
            <a:pPr marL="171450" indent="-171450">
              <a:buFont typeface="Arial" charset="0"/>
              <a:buChar char="•"/>
            </a:pPr>
            <a:r>
              <a:rPr lang="en-US" dirty="0"/>
              <a:t>A decline in exports will reduce net exports (exports minus imports) and decrease aggregate demand further.</a:t>
            </a:r>
          </a:p>
          <a:p>
            <a:pPr>
              <a:buFontTx/>
              <a:buChar char="•"/>
            </a:pPr>
            <a:endParaRPr lang="en-US" dirty="0"/>
          </a:p>
          <a:p>
            <a:r>
              <a:rPr lang="en-US" dirty="0"/>
              <a:t>Most analysts agree that the economic contraction was primarily characterized by a significant decline in aggregate demand. </a:t>
            </a:r>
          </a:p>
          <a:p>
            <a:r>
              <a:rPr lang="en-US" dirty="0"/>
              <a:t>In this context, the Great Depression was an event that reshaped the way both economists and </a:t>
            </a:r>
            <a:r>
              <a:rPr lang="en-US" dirty="0" err="1"/>
              <a:t>noneconomists</a:t>
            </a:r>
            <a:r>
              <a:rPr lang="en-US" dirty="0"/>
              <a:t> think about the economy.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a:lstStyle/>
          <a:p>
            <a:r>
              <a:rPr lang="en-US" b="1" i="1" dirty="0"/>
              <a:t>Lecture notes:</a:t>
            </a:r>
            <a:endParaRPr lang="en-US" dirty="0"/>
          </a:p>
          <a:p>
            <a:endParaRPr lang="en-US" dirty="0"/>
          </a:p>
          <a:p>
            <a:r>
              <a:rPr lang="en-US" dirty="0"/>
              <a:t>Classical economists: </a:t>
            </a:r>
          </a:p>
          <a:p>
            <a:pPr marL="171450" indent="-171450">
              <a:buFont typeface="Arial" charset="0"/>
              <a:buChar char="•"/>
            </a:pPr>
            <a:r>
              <a:rPr lang="en-US" dirty="0"/>
              <a:t>Macroeconomic principles extended from microeconomic analysis.</a:t>
            </a:r>
          </a:p>
          <a:p>
            <a:pPr marL="171450" indent="-171450">
              <a:buFont typeface="Arial" charset="0"/>
              <a:buChar char="•"/>
            </a:pPr>
            <a:r>
              <a:rPr lang="en-US" dirty="0"/>
              <a:t>If prices for individual goods are flexible, then prices across the entire economy are also flexible.</a:t>
            </a:r>
          </a:p>
          <a:p>
            <a:pPr marL="171450" indent="-171450">
              <a:buFont typeface="Arial" charset="0"/>
              <a:buChar char="•"/>
            </a:pPr>
            <a:r>
              <a:rPr lang="en-US" dirty="0"/>
              <a:t>The economy will automatically come back to full employment in the long run.</a:t>
            </a:r>
          </a:p>
          <a:p>
            <a:endParaRPr lang="en-US" dirty="0"/>
          </a:p>
          <a:p>
            <a:r>
              <a:rPr lang="en-US" b="1" i="1" dirty="0"/>
              <a:t>Lecture tip:</a:t>
            </a:r>
          </a:p>
          <a:p>
            <a:r>
              <a:rPr lang="en-US" i="1" dirty="0"/>
              <a:t>Caution: </a:t>
            </a:r>
            <a:r>
              <a:rPr lang="en-US" dirty="0"/>
              <a:t>These classifications (“Classical” and “Keynesian”) are given for simplicity. </a:t>
            </a:r>
          </a:p>
          <a:p>
            <a:pPr marL="171450" indent="-171450">
              <a:buFont typeface="Arial" charset="0"/>
              <a:buChar char="•"/>
            </a:pPr>
            <a:r>
              <a:rPr lang="en-US" dirty="0"/>
              <a:t>Not all economists will fit comfortably in either camp, but these distinctions will help you understand the source of debate.</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Because prices are flexible, the</a:t>
            </a:r>
            <a:r>
              <a:rPr lang="en-US" i="1" dirty="0"/>
              <a:t> economy is essentially self-correcting</a:t>
            </a:r>
            <a:r>
              <a:rPr lang="en-US" dirty="0"/>
              <a:t>.</a:t>
            </a:r>
          </a:p>
          <a:p>
            <a:pPr marL="171450" indent="-171450">
              <a:buFont typeface="Arial" charset="0"/>
              <a:buChar char="•"/>
            </a:pPr>
            <a:r>
              <a:rPr lang="en-US" dirty="0"/>
              <a:t>This means that no matter what factors change in the economy, no matter what curves shift, the economy automatically comes back to full employment in the long run.</a:t>
            </a:r>
          </a:p>
          <a:p>
            <a:pPr>
              <a:buFontTx/>
              <a:buChar char="•"/>
            </a:pPr>
            <a:endParaRPr lang="en-US" dirty="0"/>
          </a:p>
          <a:p>
            <a:r>
              <a:rPr lang="en-US" i="1" dirty="0"/>
              <a:t>Laissez-faire</a:t>
            </a:r>
            <a:r>
              <a:rPr lang="en-US" dirty="0"/>
              <a:t> generally implies a </a:t>
            </a:r>
            <a:r>
              <a:rPr lang="ja-JP" altLang="en-US" dirty="0"/>
              <a:t>“</a:t>
            </a:r>
            <a:r>
              <a:rPr lang="en-US" altLang="ja-JP" dirty="0"/>
              <a:t>hands off</a:t>
            </a:r>
            <a:r>
              <a:rPr lang="ja-JP" altLang="en-US" dirty="0"/>
              <a:t>”</a:t>
            </a:r>
            <a:r>
              <a:rPr lang="en-US" altLang="ja-JP" dirty="0"/>
              <a:t> approach to the economy.</a:t>
            </a:r>
          </a:p>
          <a:p>
            <a:pPr marL="171450" indent="-171450">
              <a:buFont typeface="Arial" charset="0"/>
              <a:buChar char="•"/>
            </a:pPr>
            <a:r>
              <a:rPr lang="en-US" altLang="ja-JP" dirty="0"/>
              <a:t>For example: no intervention, no need for policymakers to focus on short-run fixes when the economy is over- or under-performing.</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r>
              <a:rPr lang="en-US" b="1" i="1"/>
              <a:t>Lecture notes:</a:t>
            </a:r>
          </a:p>
          <a:p>
            <a:endParaRPr lang="en-US" b="1" i="1"/>
          </a:p>
          <a:p>
            <a:r>
              <a:rPr lang="en-US"/>
              <a:t>The Great Recession and the Great Depression are two of the most significant economic downturns of the past 100 years in the United States.</a:t>
            </a:r>
          </a:p>
          <a:p>
            <a:endParaRPr lang="en-US"/>
          </a:p>
          <a:p>
            <a:r>
              <a:rPr lang="en-US"/>
              <a:t>In this chapter, we</a:t>
            </a:r>
            <a:r>
              <a:rPr lang="ja-JP" altLang="en-US"/>
              <a:t> </a:t>
            </a:r>
            <a:r>
              <a:rPr lang="en-US" altLang="ja-JP"/>
              <a:t>will look at various causes and effects of these periods, as well as differing policy viewpoints related to </a:t>
            </a:r>
            <a:r>
              <a:rPr lang="ja-JP" altLang="en-US"/>
              <a:t>“</a:t>
            </a:r>
            <a:r>
              <a:rPr lang="en-US" altLang="ja-JP"/>
              <a:t>escaping</a:t>
            </a:r>
            <a:r>
              <a:rPr lang="ja-JP" altLang="en-US"/>
              <a:t>”</a:t>
            </a:r>
            <a:r>
              <a:rPr lang="en-US" altLang="ja-JP"/>
              <a:t> from a recession.</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r>
              <a:rPr lang="en-US" b="1" i="1" dirty="0"/>
              <a:t>Image: </a:t>
            </a:r>
            <a:r>
              <a:rPr lang="en-US" dirty="0"/>
              <a:t>Animated Figure 14.9</a:t>
            </a:r>
          </a:p>
          <a:p>
            <a:endParaRPr lang="en-US" b="1" dirty="0"/>
          </a:p>
          <a:p>
            <a:r>
              <a:rPr lang="en-US" b="1" i="1" dirty="0"/>
              <a:t>Lecture notes:</a:t>
            </a:r>
          </a:p>
          <a:p>
            <a:endParaRPr lang="en-US" b="1" i="1" dirty="0"/>
          </a:p>
          <a:p>
            <a:r>
              <a:rPr lang="en-US" dirty="0"/>
              <a:t>First click:</a:t>
            </a:r>
          </a:p>
          <a:p>
            <a:pPr marL="171450" indent="-171450">
              <a:buFont typeface="Arial" charset="0"/>
              <a:buChar char="•"/>
            </a:pPr>
            <a:r>
              <a:rPr lang="en-US" dirty="0"/>
              <a:t>LRAS</a:t>
            </a:r>
          </a:p>
          <a:p>
            <a:r>
              <a:rPr lang="en-US" dirty="0"/>
              <a:t>Second click:</a:t>
            </a:r>
          </a:p>
          <a:p>
            <a:pPr marL="171450" indent="-171450">
              <a:buFont typeface="Arial" charset="0"/>
              <a:buChar char="•"/>
            </a:pPr>
            <a:r>
              <a:rPr lang="en-US" dirty="0"/>
              <a:t>AD</a:t>
            </a:r>
            <a:r>
              <a:rPr lang="en-US" baseline="-25000" dirty="0"/>
              <a:t>1</a:t>
            </a:r>
          </a:p>
          <a:p>
            <a:pPr marL="171450" indent="-171450">
              <a:buFont typeface="Arial" charset="0"/>
              <a:buChar char="•"/>
            </a:pPr>
            <a:r>
              <a:rPr lang="en-US" dirty="0"/>
              <a:t>Dashed line appears from 100 P, creating point A.</a:t>
            </a:r>
          </a:p>
          <a:p>
            <a:r>
              <a:rPr lang="en-US" dirty="0"/>
              <a:t>Third click:</a:t>
            </a:r>
          </a:p>
          <a:p>
            <a:pPr marL="171450" indent="-171450">
              <a:buFont typeface="Arial" charset="0"/>
              <a:buChar char="•"/>
            </a:pPr>
            <a:r>
              <a:rPr lang="en-US" dirty="0"/>
              <a:t>AD</a:t>
            </a:r>
            <a:r>
              <a:rPr lang="en-US" baseline="-25000" dirty="0"/>
              <a:t>2</a:t>
            </a:r>
          </a:p>
          <a:p>
            <a:pPr marL="171450" indent="-171450">
              <a:buFont typeface="Arial" charset="0"/>
              <a:buChar char="•"/>
            </a:pPr>
            <a:r>
              <a:rPr lang="en-US" dirty="0"/>
              <a:t>Dashed line appears from 110 P, creating point B.</a:t>
            </a:r>
          </a:p>
          <a:p>
            <a:r>
              <a:rPr lang="en-US" dirty="0"/>
              <a:t>Fourth click:</a:t>
            </a:r>
          </a:p>
          <a:p>
            <a:pPr marL="171450" indent="-171450">
              <a:buFont typeface="Arial" charset="0"/>
              <a:buChar char="•"/>
            </a:pPr>
            <a:r>
              <a:rPr lang="en-US" dirty="0"/>
              <a:t>AD</a:t>
            </a:r>
            <a:r>
              <a:rPr lang="en-US" baseline="-25000" dirty="0"/>
              <a:t>3</a:t>
            </a:r>
          </a:p>
          <a:p>
            <a:pPr marL="171450" indent="-171450">
              <a:buFont typeface="Arial" charset="0"/>
              <a:buChar char="•"/>
            </a:pPr>
            <a:r>
              <a:rPr lang="en-US" dirty="0"/>
              <a:t>Dashed line appears from 90 P, creating point C.</a:t>
            </a:r>
          </a:p>
          <a:p>
            <a:pPr>
              <a:buFontTx/>
              <a:buChar char="•"/>
            </a:pPr>
            <a:endParaRPr lang="en-US" dirty="0"/>
          </a:p>
          <a:p>
            <a:r>
              <a:rPr lang="en-US" dirty="0"/>
              <a:t>Only the long run matters.</a:t>
            </a:r>
          </a:p>
          <a:p>
            <a:pPr marL="171450" indent="-171450">
              <a:buFont typeface="Arial" charset="0"/>
              <a:buChar char="•"/>
            </a:pPr>
            <a:r>
              <a:rPr lang="en-US" dirty="0"/>
              <a:t>In the classical view, all focus is on affecting this natural rate of output by shifting long-run aggregate supply.</a:t>
            </a:r>
          </a:p>
          <a:p>
            <a:pPr marL="171450" indent="-171450">
              <a:buFont typeface="Arial" charset="0"/>
              <a:buChar char="•"/>
            </a:pPr>
            <a:r>
              <a:rPr lang="en-US" dirty="0"/>
              <a:t>Therefore, savings is a very important positive factor in the economy.</a:t>
            </a:r>
          </a:p>
          <a:p>
            <a:pPr marL="171450" indent="-171450">
              <a:buFont typeface="Arial" charset="0"/>
              <a:buChar char="•"/>
            </a:pPr>
            <a:r>
              <a:rPr lang="en-US" dirty="0"/>
              <a:t>Savings is translated into investment and this increases capital and shifts long-run aggregate supply out.</a:t>
            </a:r>
          </a:p>
          <a:p>
            <a:endParaRPr lang="en-US" dirty="0"/>
          </a:p>
          <a:p>
            <a:r>
              <a:rPr lang="en-US" dirty="0"/>
              <a:t>In the classical view, prices adjust quickly in both directions. </a:t>
            </a:r>
          </a:p>
          <a:p>
            <a:pPr marL="171450" indent="-171450">
              <a:buFont typeface="Arial" charset="0"/>
              <a:buChar char="•"/>
            </a:pPr>
            <a:r>
              <a:rPr lang="en-US" dirty="0"/>
              <a:t>Therefore, shifts in aggregate demand do not lead to changes in output or employment because the output level stays at full employment.</a:t>
            </a:r>
          </a:p>
          <a:p>
            <a:pPr marL="171450" indent="-171450">
              <a:buFont typeface="Arial" charset="0"/>
              <a:buChar char="•"/>
            </a:pPr>
            <a:r>
              <a:rPr lang="en-US" dirty="0"/>
              <a:t>When prices are completely flexible, aggregate demand becomes less relevant, and changes in long-run aggregate supply are primarily considered the source of economic prosperity.</a:t>
            </a:r>
          </a:p>
          <a:p>
            <a:endParaRPr lang="en-US" dirty="0"/>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a:lstStyle/>
          <a:p>
            <a:r>
              <a:rPr lang="en-US" b="1" i="1" dirty="0">
                <a:latin typeface="Helvetica Neue" pitchFamily="-107" charset="0"/>
              </a:rPr>
              <a:t>Clicker question:</a:t>
            </a:r>
            <a:endParaRPr lang="en-US" dirty="0"/>
          </a:p>
          <a:p>
            <a:r>
              <a:rPr lang="en-US" dirty="0"/>
              <a:t>Correct answer: B, emphasize increasing the LRAS.</a:t>
            </a:r>
          </a:p>
          <a:p>
            <a:endParaRPr lang="en-US" dirty="0"/>
          </a:p>
          <a:p>
            <a:r>
              <a:rPr lang="en-US" dirty="0"/>
              <a:t>Classical economists would agree on policies that change the institutions (government, technology, resources) that affect long-run growth and the LRAS.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Real GDP fell from $977 billion (in 2005 dollars) in 1929 to $716 billion in 1933.</a:t>
            </a:r>
          </a:p>
          <a:p>
            <a:pPr marL="171450" indent="-171450">
              <a:buFont typeface="Arial" charset="0"/>
              <a:buChar char="•"/>
            </a:pPr>
            <a:r>
              <a:rPr lang="en-US" dirty="0"/>
              <a:t>Imagine an economic contraction so severe that after four years, the economy is producing almost 30 percent less.</a:t>
            </a:r>
          </a:p>
          <a:p>
            <a:endParaRPr lang="en-US" dirty="0"/>
          </a:p>
          <a:p>
            <a:r>
              <a:rPr lang="en-US" dirty="0"/>
              <a:t>The Great Depression fundamentally changed people</a:t>
            </a:r>
            <a:r>
              <a:rPr lang="ja-JP" altLang="en-US" dirty="0"/>
              <a:t>’</a:t>
            </a:r>
            <a:r>
              <a:rPr lang="en-US" altLang="ja-JP" dirty="0"/>
              <a:t>s views of the economy and the role of government.</a:t>
            </a:r>
          </a:p>
          <a:p>
            <a:pPr marL="171450" indent="-171450">
              <a:buFont typeface="Arial" charset="0"/>
              <a:buChar char="•"/>
            </a:pPr>
            <a:r>
              <a:rPr lang="en-US" altLang="ja-JP" dirty="0"/>
              <a:t>It seemed clear that the economy could not correct itself.</a:t>
            </a:r>
          </a:p>
          <a:p>
            <a:pPr marL="171450" indent="-171450">
              <a:buFont typeface="Arial" charset="0"/>
              <a:buChar char="•"/>
            </a:pPr>
            <a:r>
              <a:rPr lang="en-US" altLang="ja-JP" dirty="0"/>
              <a:t>And thus, Keynesian economics was created.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a:lstStyle/>
          <a:p>
            <a:r>
              <a:rPr lang="en-US" b="1" i="1" dirty="0"/>
              <a:t>Lecture notes:</a:t>
            </a:r>
          </a:p>
          <a:p>
            <a:endParaRPr lang="en-US" dirty="0">
              <a:latin typeface="Arial" pitchFamily="-107" charset="0"/>
            </a:endParaRPr>
          </a:p>
          <a:p>
            <a:r>
              <a:rPr lang="en-US" dirty="0"/>
              <a:t>Keynes believed that wages are “sticky downward,” meaning that wages, by their nature, </a:t>
            </a:r>
            <a:r>
              <a:rPr lang="en-US" altLang="ja-JP" dirty="0"/>
              <a:t>are very reluctant to ever decrease, even during terrible economic conditions. </a:t>
            </a:r>
          </a:p>
          <a:p>
            <a:pPr>
              <a:buFontTx/>
              <a:buChar char="•"/>
            </a:pPr>
            <a:endParaRPr lang="en-US" sz="2800" dirty="0">
              <a:latin typeface="Arial" pitchFamily="-107" charset="0"/>
            </a:endParaRPr>
          </a:p>
          <a:p>
            <a:r>
              <a:rPr lang="en-US" sz="2800" dirty="0">
                <a:latin typeface="Arial" pitchFamily="-107" charset="0"/>
              </a:rPr>
              <a:t>There are several causes of sticky downward wages:</a:t>
            </a:r>
          </a:p>
          <a:p>
            <a:pPr marL="342900" indent="-342900">
              <a:buFont typeface="Arial" charset="0"/>
              <a:buChar char="•"/>
            </a:pPr>
            <a:r>
              <a:rPr lang="en-US" sz="2400" dirty="0">
                <a:latin typeface="Arial" pitchFamily="-107" charset="0"/>
              </a:rPr>
              <a:t>Wage agreements by unions (especially in 1930s)</a:t>
            </a:r>
          </a:p>
          <a:p>
            <a:pPr marL="342900" indent="-342900">
              <a:buFont typeface="Arial" charset="0"/>
              <a:buChar char="•"/>
            </a:pPr>
            <a:r>
              <a:rPr lang="en-US" sz="2400" dirty="0">
                <a:latin typeface="Arial" pitchFamily="-107" charset="0"/>
              </a:rPr>
              <a:t>Money illusion: people do </a:t>
            </a:r>
            <a:r>
              <a:rPr lang="en-US" sz="2400" i="1" dirty="0">
                <a:latin typeface="Arial" pitchFamily="-107" charset="0"/>
              </a:rPr>
              <a:t>not</a:t>
            </a:r>
            <a:r>
              <a:rPr lang="en-US" altLang="ja-JP" sz="2400" dirty="0">
                <a:latin typeface="Arial" pitchFamily="-107" charset="0"/>
              </a:rPr>
              <a:t> want to take a pay cut, especially in a recession</a:t>
            </a:r>
          </a:p>
          <a:p>
            <a:pPr marL="628650" lvl="1" indent="-171450">
              <a:buFont typeface="Arial" charset="0"/>
              <a:buChar char="•"/>
            </a:pPr>
            <a:r>
              <a:rPr lang="en-US" altLang="ja-JP" dirty="0">
                <a:cs typeface="MS PGothic" pitchFamily="34" charset="-128"/>
              </a:rPr>
              <a:t>People are generally </a:t>
            </a:r>
            <a:r>
              <a:rPr lang="en-US" altLang="ja-JP" i="1" dirty="0">
                <a:cs typeface="MS PGothic" pitchFamily="34" charset="-128"/>
              </a:rPr>
              <a:t>not</a:t>
            </a:r>
            <a:r>
              <a:rPr lang="en-US" altLang="ja-JP" dirty="0">
                <a:cs typeface="MS PGothic" pitchFamily="34" charset="-128"/>
              </a:rPr>
              <a:t> willing to accept any pay cuts.</a:t>
            </a:r>
          </a:p>
          <a:p>
            <a:pPr marL="628650" lvl="1" indent="-171450">
              <a:buFont typeface="Arial" charset="0"/>
              <a:buChar char="•"/>
            </a:pPr>
            <a:r>
              <a:rPr lang="en-US" altLang="ja-JP" dirty="0">
                <a:cs typeface="MS PGothic" pitchFamily="34" charset="-128"/>
              </a:rPr>
              <a:t>Ask your students to consider if they would ever want to receive less pay, especially during a recession.</a:t>
            </a:r>
            <a:endParaRPr lang="en-US" altLang="ja-JP" sz="2400" dirty="0">
              <a:latin typeface="Arial" pitchFamily="-107" charset="0"/>
              <a:cs typeface="MS PGothic" pitchFamily="34" charset="-128"/>
            </a:endParaRPr>
          </a:p>
          <a:p>
            <a:pPr marL="342900" indent="-342900">
              <a:buFont typeface="Arial" charset="0"/>
              <a:buChar char="•"/>
            </a:pPr>
            <a:r>
              <a:rPr lang="en-US" altLang="ja-JP" sz="2400" dirty="0"/>
              <a:t>Contracts and salary expectations</a:t>
            </a:r>
            <a:endParaRPr lang="en-US" altLang="ja-JP" sz="2400" dirty="0">
              <a:latin typeface="Arial" pitchFamily="-107" charset="0"/>
            </a:endParaRPr>
          </a:p>
          <a:p>
            <a:endParaRPr lang="en-US" dirty="0"/>
          </a:p>
          <a:p>
            <a:r>
              <a:rPr lang="en-US" dirty="0"/>
              <a:t>Keynes:</a:t>
            </a:r>
          </a:p>
          <a:p>
            <a:pPr marL="171450" indent="-171450">
              <a:buFont typeface="Arial" charset="0"/>
              <a:buChar char="•"/>
            </a:pPr>
            <a:r>
              <a:rPr lang="en-US" dirty="0"/>
              <a:t>Believed that an economy out of long-run equilibrium is not unusual.</a:t>
            </a:r>
          </a:p>
          <a:p>
            <a:pPr marL="171450" indent="-171450">
              <a:buFont typeface="Arial" charset="0"/>
              <a:buChar char="•"/>
            </a:pPr>
            <a:r>
              <a:rPr lang="en-US" dirty="0"/>
              <a:t>Believed that short-run economic circumstances could be improved through government intervention. </a:t>
            </a:r>
          </a:p>
          <a:p>
            <a:pPr marL="171450" indent="-171450">
              <a:buFont typeface="Arial" charset="0"/>
              <a:buChar char="•"/>
            </a:pPr>
            <a:r>
              <a:rPr lang="en-US" dirty="0"/>
              <a:t>Argued that the government should try to shift the aggregate demand curve back to its initial level. </a:t>
            </a:r>
          </a:p>
          <a:p>
            <a:pPr marL="171450" indent="-171450">
              <a:buFont typeface="Arial" charset="0"/>
              <a:buChar char="•"/>
            </a:pPr>
            <a:r>
              <a:rPr lang="en-US" dirty="0"/>
              <a:t>Thought it foolish to wait for long-run adjustments because </a:t>
            </a:r>
            <a:r>
              <a:rPr lang="ja-JP" altLang="en-US" dirty="0"/>
              <a:t>“</a:t>
            </a:r>
            <a:r>
              <a:rPr lang="en-US" altLang="ja-JP" dirty="0"/>
              <a:t>In the long run, we are all dead.</a:t>
            </a:r>
            <a:r>
              <a:rPr lang="ja-JP" altLang="en-US" dirty="0"/>
              <a:t>”</a:t>
            </a:r>
            <a:r>
              <a:rPr lang="en-US" altLang="ja-JP" dirty="0"/>
              <a:t> </a:t>
            </a:r>
          </a:p>
          <a:p>
            <a:pPr>
              <a:buFontTx/>
              <a:buChar char="•"/>
            </a:pPr>
            <a:endParaRPr lang="en-US" altLang="ja-JP" i="1" dirty="0"/>
          </a:p>
          <a:p>
            <a:r>
              <a:rPr lang="en-US" altLang="ja-JP" i="1" dirty="0"/>
              <a:t>Keynesian economists </a:t>
            </a:r>
            <a:r>
              <a:rPr lang="en-US" altLang="ja-JP" dirty="0"/>
              <a:t>assume that prices are sticky downward, so they focus on the demand side of the economy as the source of instability.</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The major focus of Keynesian economics is the demand side of the economy, as this is the source of instability.</a:t>
            </a:r>
          </a:p>
          <a:p>
            <a:pPr marL="171450" indent="-171450">
              <a:buFont typeface="Arial" charset="0"/>
              <a:buChar char="•"/>
            </a:pPr>
            <a:r>
              <a:rPr lang="en-US" dirty="0"/>
              <a:t>Keynes believed that short-run economic circumstances could be improved through government intervention </a:t>
            </a:r>
            <a:r>
              <a:rPr lang="en-US" dirty="0">
                <a:latin typeface="Arial" pitchFamily="-107" charset="0"/>
              </a:rPr>
              <a:t>(often in the form of a stimulus).</a:t>
            </a:r>
          </a:p>
          <a:p>
            <a:pPr marL="171450" indent="-171450">
              <a:buFont typeface="Arial" charset="0"/>
              <a:buChar char="•"/>
            </a:pPr>
            <a:r>
              <a:rPr lang="en-US" dirty="0">
                <a:latin typeface="Arial" pitchFamily="-107" charset="0"/>
              </a:rPr>
              <a:t>Government can boost AD by increasing government purchases (G), since consumers are reluctant to increase consumption (C) or investment (I).</a:t>
            </a:r>
          </a:p>
          <a:p>
            <a:pPr marL="171450" indent="-171450">
              <a:buFont typeface="Arial" charset="0"/>
              <a:buChar char="•"/>
            </a:pPr>
            <a:r>
              <a:rPr lang="en-US" dirty="0">
                <a:latin typeface="Arial" pitchFamily="-107" charset="0"/>
              </a:rPr>
              <a:t>He thought </a:t>
            </a:r>
            <a:r>
              <a:rPr lang="en-US" dirty="0"/>
              <a:t>that waiting for the economy to return to full employment on its own subjected households to an avoidable period of misery. </a:t>
            </a:r>
          </a:p>
          <a:p>
            <a:pPr>
              <a:buFontTx/>
              <a:buChar char="•"/>
            </a:pPr>
            <a:endParaRPr lang="en-US" sz="2800" dirty="0">
              <a:latin typeface="Arial" pitchFamily="-107" charset="0"/>
            </a:endParaRPr>
          </a:p>
          <a:p>
            <a:r>
              <a:rPr lang="en-US" sz="2800" dirty="0">
                <a:latin typeface="Arial" pitchFamily="-107" charset="0"/>
              </a:rPr>
              <a:t>Keynesian view on savings is reflected in the quote: </a:t>
            </a:r>
            <a:r>
              <a:rPr lang="ja-JP" altLang="en-US" sz="2800" i="1" dirty="0">
                <a:latin typeface="Arial" pitchFamily="-107" charset="0"/>
              </a:rPr>
              <a:t>“</a:t>
            </a:r>
            <a:r>
              <a:rPr lang="en-US" altLang="ja-JP" sz="2800" i="1" dirty="0">
                <a:latin typeface="Arial" pitchFamily="-107" charset="0"/>
              </a:rPr>
              <a:t>In the long run, we are all dead.</a:t>
            </a:r>
            <a:r>
              <a:rPr lang="ja-JP" altLang="en-US" sz="2800" i="1" dirty="0">
                <a:latin typeface="Arial" pitchFamily="-107" charset="0"/>
              </a:rPr>
              <a:t>”</a:t>
            </a:r>
            <a:endParaRPr lang="en-US" sz="2800" dirty="0">
              <a:latin typeface="Arial" pitchFamily="-107" charset="0"/>
            </a:endParaRPr>
          </a:p>
          <a:p>
            <a:pPr marL="342900" indent="-342900">
              <a:buFont typeface="Arial" charset="0"/>
              <a:buChar char="•"/>
            </a:pPr>
            <a:r>
              <a:rPr lang="en-US" sz="2400" dirty="0">
                <a:latin typeface="Arial" pitchFamily="-107" charset="0"/>
              </a:rPr>
              <a:t>Savings is not helpful in the short run since it reduces AD. </a:t>
            </a:r>
          </a:p>
          <a:p>
            <a:pPr marL="800100" lvl="1" indent="-342900">
              <a:buFont typeface="Arial" charset="0"/>
              <a:buChar char="•"/>
            </a:pPr>
            <a:r>
              <a:rPr lang="en-US" sz="2400" dirty="0">
                <a:latin typeface="Arial" pitchFamily="-107" charset="0"/>
                <a:cs typeface="MS PGothic" pitchFamily="34" charset="-128"/>
              </a:rPr>
              <a:t>Recall, consumers face a tradeoff between saving and consuming.</a:t>
            </a:r>
          </a:p>
          <a:p>
            <a:pPr marL="800100" lvl="1" indent="-342900">
              <a:buFont typeface="Arial" charset="0"/>
              <a:buChar char="•"/>
            </a:pPr>
            <a:r>
              <a:rPr lang="en-US" sz="2400" dirty="0">
                <a:latin typeface="Arial" pitchFamily="-107" charset="0"/>
                <a:cs typeface="MS PGothic" pitchFamily="34" charset="-128"/>
              </a:rPr>
              <a:t>When people save more, they consume less, which reduces AD (in the short run).</a:t>
            </a:r>
          </a:p>
          <a:p>
            <a:pPr marL="342900" indent="-342900">
              <a:buFont typeface="Arial" charset="0"/>
              <a:buChar char="•"/>
            </a:pPr>
            <a:r>
              <a:rPr lang="en-US" sz="2400" dirty="0">
                <a:latin typeface="Arial" pitchFamily="-107" charset="0"/>
              </a:rPr>
              <a:t>The short run is a crucial time frame.</a:t>
            </a:r>
          </a:p>
          <a:p>
            <a:endParaRPr lang="en-US" sz="2400" dirty="0"/>
          </a:p>
          <a:p>
            <a:r>
              <a:rPr lang="en-US" sz="2400" dirty="0"/>
              <a:t>The Keynesian view of the economy offered an explanation for the Great Depression.</a:t>
            </a:r>
          </a:p>
          <a:p>
            <a:pPr marL="342900" indent="-342900">
              <a:buFont typeface="Arial" charset="0"/>
              <a:buChar char="•"/>
            </a:pPr>
            <a:r>
              <a:rPr lang="en-US" sz="2400" dirty="0"/>
              <a:t>After the nation emerged from the Great Depression, Keynesian theory became entrenched in economics.</a:t>
            </a:r>
          </a:p>
          <a:p>
            <a:pPr marL="628650" lvl="1" indent="-171450"/>
            <a:endParaRPr lang="en-US" sz="2400" dirty="0">
              <a:latin typeface="Arial" pitchFamily="-107" charset="0"/>
              <a:cs typeface="MS PGothic" pitchFamily="34" charset="-128"/>
            </a:endParaRP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a:lstStyle/>
          <a:p>
            <a:r>
              <a:rPr lang="en-US" b="1" i="1"/>
              <a:t>Lecture notes:</a:t>
            </a:r>
          </a:p>
          <a:p>
            <a:r>
              <a:rPr lang="en-US"/>
              <a:t>Today, the profession is mixed on this, as economists debate the continued importance of sticky prices and also debate the merits of government policy based on the Keynesian model.</a:t>
            </a:r>
          </a:p>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a:lstStyle/>
          <a:p>
            <a:r>
              <a:rPr lang="en-US" b="1" i="1" dirty="0" smtClean="0"/>
              <a:t>“Economics </a:t>
            </a:r>
            <a:r>
              <a:rPr lang="en-US" b="1" i="1" dirty="0"/>
              <a:t>in Media” Slide</a:t>
            </a:r>
          </a:p>
          <a:p>
            <a:endParaRPr lang="en-US" b="1" dirty="0"/>
          </a:p>
          <a:p>
            <a:r>
              <a:rPr lang="en-US" b="1" i="1" dirty="0"/>
              <a:t>Lecture tip:</a:t>
            </a:r>
            <a:r>
              <a:rPr lang="en-US" dirty="0"/>
              <a:t> </a:t>
            </a:r>
          </a:p>
          <a:p>
            <a:r>
              <a:rPr lang="en-US" i="1" dirty="0"/>
              <a:t>The clip mentioned on the slide can be found in the Interactive Instructor’s Guide. Access the direct link by clicking the photo in the PowerPoint above.</a:t>
            </a:r>
          </a:p>
          <a:p>
            <a:endParaRPr lang="en-US" b="1" dirty="0"/>
          </a:p>
        </p:txBody>
      </p:sp>
      <p:sp>
        <p:nvSpPr>
          <p:cNvPr id="8499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C23C7D62-A3BF-424C-BB25-765B33C40C5E}" type="slidenum">
              <a:rPr lang="en-US" sz="1800">
                <a:latin typeface="Arial" pitchFamily="-107" charset="0"/>
              </a:rPr>
              <a:pPr eaLnBrk="1" hangingPunct="1"/>
              <a:t>36</a:t>
            </a:fld>
            <a:endParaRPr lang="en-US" sz="1800">
              <a:latin typeface="Arial" pitchFamily="-107"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a:lstStyle/>
          <a:p>
            <a:r>
              <a:rPr lang="en-US" b="1" i="1" dirty="0">
                <a:latin typeface="Helvetica Neue" pitchFamily="-107" charset="0"/>
              </a:rPr>
              <a:t>Clicker question</a:t>
            </a:r>
            <a:endParaRPr lang="en-US" b="1" i="1" dirty="0"/>
          </a:p>
          <a:p>
            <a:r>
              <a:rPr lang="en-US" dirty="0"/>
              <a:t>Correct answer: B, Keynesian</a:t>
            </a:r>
          </a:p>
          <a:p>
            <a:endParaRPr lang="en-US" dirty="0"/>
          </a:p>
          <a:p>
            <a:pPr marL="171450" indent="-171450">
              <a:buFont typeface="Arial" charset="0"/>
              <a:buChar char="•"/>
            </a:pPr>
            <a:r>
              <a:rPr lang="en-US" dirty="0"/>
              <a:t>John Maynard Keynes is often paraphrased as saying </a:t>
            </a:r>
            <a:r>
              <a:rPr lang="ja-JP" altLang="en-US" dirty="0"/>
              <a:t>“</a:t>
            </a:r>
            <a:r>
              <a:rPr lang="en-US" altLang="ja-JP" dirty="0"/>
              <a:t>In the long run, we</a:t>
            </a:r>
            <a:r>
              <a:rPr lang="ja-JP" altLang="en-US" dirty="0"/>
              <a:t>’</a:t>
            </a:r>
            <a:r>
              <a:rPr lang="en-US" altLang="ja-JP" dirty="0"/>
              <a:t>re all dead.</a:t>
            </a:r>
            <a:r>
              <a:rPr lang="ja-JP" altLang="en-US" dirty="0"/>
              <a:t>”</a:t>
            </a:r>
            <a:r>
              <a:rPr lang="en-US" altLang="ja-JP" dirty="0"/>
              <a:t> </a:t>
            </a:r>
          </a:p>
          <a:p>
            <a:pPr marL="171450" indent="-171450">
              <a:buFont typeface="Arial" charset="0"/>
              <a:buChar char="•"/>
            </a:pPr>
            <a:r>
              <a:rPr lang="en-US" altLang="ja-JP" dirty="0"/>
              <a:t>He believed that the government must intervene and steer the economy, and try to boost AD in times of recession.</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a:lstStyle/>
          <a:p>
            <a:r>
              <a:rPr lang="en-US" b="1" i="1" dirty="0">
                <a:latin typeface="Helvetica Neue" pitchFamily="-107" charset="0"/>
              </a:rPr>
              <a:t>Clicker question</a:t>
            </a:r>
            <a:endParaRPr lang="en-US" b="1" i="1" dirty="0"/>
          </a:p>
          <a:p>
            <a:r>
              <a:rPr lang="en-US" dirty="0"/>
              <a:t>Correct answer: C, sticky wages</a:t>
            </a:r>
          </a:p>
          <a:p>
            <a:endParaRPr lang="en-US" dirty="0"/>
          </a:p>
          <a:p>
            <a:pPr marL="171450" indent="-171450">
              <a:buFont typeface="Arial" charset="0"/>
              <a:buChar char="•"/>
            </a:pPr>
            <a:r>
              <a:rPr lang="en-US" dirty="0"/>
              <a:t>If wages are sticky, there</a:t>
            </a:r>
            <a:r>
              <a:rPr lang="ja-JP" altLang="en-US" dirty="0"/>
              <a:t>’</a:t>
            </a:r>
            <a:r>
              <a:rPr lang="en-US" altLang="ja-JP" dirty="0"/>
              <a:t>s no underlying tendency for the economy to return to full employment equilibrium.</a:t>
            </a:r>
          </a:p>
          <a:p>
            <a:pPr marL="171450" indent="-171450">
              <a:buFont typeface="Arial" charset="0"/>
              <a:buChar char="•"/>
            </a:pPr>
            <a:r>
              <a:rPr lang="en-US" altLang="ja-JP" dirty="0"/>
              <a:t>Wages are a price—Keynes believed they were </a:t>
            </a:r>
            <a:r>
              <a:rPr lang="ja-JP" altLang="en-US" dirty="0"/>
              <a:t>“</a:t>
            </a:r>
            <a:r>
              <a:rPr lang="en-US" altLang="ja-JP" dirty="0"/>
              <a:t>sticky,</a:t>
            </a:r>
            <a:r>
              <a:rPr lang="ja-JP" altLang="en-US" dirty="0"/>
              <a:t>”</a:t>
            </a:r>
            <a:r>
              <a:rPr lang="en-US" altLang="ja-JP" dirty="0"/>
              <a:t> meaning they often were resistant to changes and adjustments.</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a:lstStyle/>
          <a:p>
            <a:r>
              <a:rPr lang="en-US" b="1" i="1">
                <a:latin typeface="Arial" pitchFamily="-107" charset="0"/>
              </a:rPr>
              <a:t>Lecture notes: </a:t>
            </a:r>
          </a:p>
          <a:p>
            <a:endParaRPr lang="en-US" b="1" i="1">
              <a:latin typeface="Arial" pitchFamily="-107" charset="0"/>
            </a:endParaRPr>
          </a:p>
          <a:p>
            <a:r>
              <a:rPr lang="en-US">
                <a:latin typeface="Arial" pitchFamily="-107" charset="0"/>
              </a:rPr>
              <a:t>While short-term fluctuations (recessions and expansions) can be painful, the United States spends much less time in recession than in times past.</a:t>
            </a:r>
          </a:p>
          <a:p>
            <a:endParaRPr lang="en-US"/>
          </a:p>
          <a:p>
            <a:r>
              <a:rPr lang="en-US">
                <a:latin typeface="Arial" pitchFamily="-107" charset="0"/>
              </a:rPr>
              <a:t>Economist generally agree that the economy can be self-correcting in the long run, but disagree about the relative importance of the short run and long run.</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The Great Recession:</a:t>
            </a:r>
          </a:p>
          <a:p>
            <a:pPr marL="171450" indent="-171450">
              <a:buFont typeface="Arial" charset="0"/>
              <a:buChar char="•"/>
            </a:pPr>
            <a:r>
              <a:rPr lang="en-US" dirty="0"/>
              <a:t>The official duration was 18 months (December 2007 to June 2009), making it the longest of all recessions since World War II</a:t>
            </a:r>
          </a:p>
          <a:p>
            <a:pPr marL="171450" indent="-171450">
              <a:buFont typeface="Arial" charset="0"/>
              <a:buChar char="•"/>
            </a:pPr>
            <a:r>
              <a:rPr lang="en-US" dirty="0"/>
              <a:t>The term Great Recession was coined to describe this period of time</a:t>
            </a:r>
          </a:p>
          <a:p>
            <a:pPr marL="171450" indent="-171450">
              <a:buFont typeface="Arial" charset="0"/>
              <a:buChar char="•"/>
            </a:pPr>
            <a:r>
              <a:rPr lang="en-US" dirty="0"/>
              <a:t>Longer than other recessions</a:t>
            </a:r>
          </a:p>
          <a:p>
            <a:pPr marL="171450" indent="-171450">
              <a:buFont typeface="Arial" charset="0"/>
              <a:buChar char="•"/>
            </a:pPr>
            <a:r>
              <a:rPr lang="en-US" dirty="0"/>
              <a:t>Greater magnitude than other recessions</a:t>
            </a:r>
          </a:p>
          <a:p>
            <a:pPr marL="171450" indent="-171450">
              <a:buFont typeface="Arial" charset="0"/>
              <a:buChar char="•"/>
            </a:pPr>
            <a:r>
              <a:rPr lang="en-US" dirty="0"/>
              <a:t>Characterized by turmoil in financial markets</a:t>
            </a:r>
          </a:p>
          <a:p>
            <a:endParaRPr lang="en-US" dirty="0"/>
          </a:p>
          <a:p>
            <a:r>
              <a:rPr lang="en-US" dirty="0"/>
              <a:t>Recall that a lot of uncertainty about recessions is related to the fact that we often do not know how long they will last.</a:t>
            </a:r>
          </a:p>
          <a:p>
            <a:pPr marL="171450" indent="-171450">
              <a:buFont typeface="Arial" charset="0"/>
              <a:buChar char="•"/>
            </a:pPr>
            <a:r>
              <a:rPr lang="en-US" altLang="ja-JP" dirty="0"/>
              <a:t>In addition, there are delays in data collection and we might not know about the recession until two months after it begins.</a:t>
            </a:r>
            <a:endParaRPr lang="en-US" dirty="0"/>
          </a:p>
          <a:p>
            <a:pPr marL="171450" indent="-171450">
              <a:buFont typeface="Arial" charset="0"/>
              <a:buChar char="•"/>
            </a:pPr>
            <a:r>
              <a:rPr lang="en-US" dirty="0"/>
              <a:t>There are often disagreements about causes and corrective policy measures during a time of recession.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b="1" i="1" dirty="0"/>
              <a:t>Image: </a:t>
            </a:r>
            <a:r>
              <a:rPr lang="en-US" dirty="0"/>
              <a:t>Figure 14.1.a.</a:t>
            </a:r>
          </a:p>
          <a:p>
            <a:endParaRPr lang="en-US" b="1" i="1" dirty="0"/>
          </a:p>
          <a:p>
            <a:r>
              <a:rPr lang="en-US" b="1" i="1" dirty="0"/>
              <a:t>Lecture notes:</a:t>
            </a:r>
          </a:p>
          <a:p>
            <a:pPr>
              <a:buFontTx/>
              <a:buChar char="•"/>
            </a:pPr>
            <a:endParaRPr lang="en-US" dirty="0"/>
          </a:p>
          <a:p>
            <a:r>
              <a:rPr lang="en-US" dirty="0"/>
              <a:t>The figure on the slide shows comparative data on real GDP and the unemployment rate.</a:t>
            </a:r>
          </a:p>
          <a:p>
            <a:pPr marL="171450" indent="-171450">
              <a:buFont typeface="Arial" charset="0"/>
              <a:buChar char="•"/>
            </a:pPr>
            <a:r>
              <a:rPr lang="en-US" dirty="0"/>
              <a:t>This panel compares the pattern of real GDP during the Great Recession and an average pattern of the other recessions since World War II. </a:t>
            </a:r>
          </a:p>
          <a:p>
            <a:pPr marL="171450" indent="-171450">
              <a:buFont typeface="Arial" charset="0"/>
              <a:buChar char="•"/>
            </a:pPr>
            <a:r>
              <a:rPr lang="en-US" dirty="0"/>
              <a:t>To illustrate the two paths of GDP, we set them to 100 at the onset of the contraction.</a:t>
            </a:r>
          </a:p>
          <a:p>
            <a:pPr marL="171450" indent="-171450">
              <a:buFont typeface="Arial" charset="0"/>
              <a:buChar char="•"/>
            </a:pPr>
            <a:r>
              <a:rPr lang="en-US" dirty="0"/>
              <a:t>Notice that during a typical recession, real GDP falls slightly and then comes back to its original level after about a year and a half.</a:t>
            </a:r>
          </a:p>
          <a:p>
            <a:pPr marL="171450" indent="-171450">
              <a:buFont typeface="Arial" charset="0"/>
              <a:buChar char="•"/>
            </a:pPr>
            <a:r>
              <a:rPr lang="en-US" dirty="0"/>
              <a:t>In contrast, during the Great Recession output fell significantly and then recovered more slowly.</a:t>
            </a:r>
          </a:p>
          <a:p>
            <a:pPr marL="171450" indent="-171450">
              <a:buFont typeface="Arial" charset="0"/>
              <a:buChar char="•"/>
            </a:pPr>
            <a:r>
              <a:rPr lang="en-US" dirty="0"/>
              <a:t>In fact, it took nearly four years for real GDP to reach its prerecession level in the third quarter of 2011. </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r>
              <a:rPr lang="en-US" b="1" i="1" dirty="0"/>
              <a:t>Image: </a:t>
            </a:r>
            <a:r>
              <a:rPr lang="en-US" dirty="0"/>
              <a:t>Figure 14.1.b.</a:t>
            </a:r>
          </a:p>
          <a:p>
            <a:endParaRPr lang="en-US" b="1" i="1" dirty="0"/>
          </a:p>
          <a:p>
            <a:r>
              <a:rPr lang="en-US" b="1" i="1" dirty="0"/>
              <a:t>Lecture notes:</a:t>
            </a:r>
          </a:p>
          <a:p>
            <a:pPr>
              <a:buFontTx/>
              <a:buChar char="•"/>
            </a:pPr>
            <a:endParaRPr lang="en-US" dirty="0"/>
          </a:p>
          <a:p>
            <a:r>
              <a:rPr lang="en-US" dirty="0"/>
              <a:t>This slide shows the monthly unemployment rate for the Great Recession as compared to an average unemployment rate across the other post–World War II recessions.</a:t>
            </a:r>
          </a:p>
          <a:p>
            <a:pPr marL="171450" indent="-171450">
              <a:buFont typeface="Arial" charset="0"/>
              <a:buChar char="•"/>
            </a:pPr>
            <a:r>
              <a:rPr lang="en-US" dirty="0"/>
              <a:t>For a typical recession, the unemployment rate climbed to around 7 percent and then declined after about 12 to 15 months.</a:t>
            </a:r>
          </a:p>
          <a:p>
            <a:pPr marL="171450" indent="-171450">
              <a:buFont typeface="Arial" charset="0"/>
              <a:buChar char="•"/>
            </a:pPr>
            <a:r>
              <a:rPr lang="en-US" dirty="0"/>
              <a:t>But for the Great Recession, the unemployment rate climbed to 10 percent in October 2009 (22 months after the recession began) and remained at or near 8 percent even 60 months after the recession began.</a:t>
            </a:r>
          </a:p>
          <a:p>
            <a:pPr marL="171450" indent="-171450">
              <a:buFont typeface="Arial" charset="0"/>
              <a:buChar char="•"/>
            </a:pPr>
            <a:r>
              <a:rPr lang="en-US" dirty="0"/>
              <a:t>The two panels indicate that the Great Recession was more severe than a typical recession.</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pPr marL="171450" indent="-171450">
              <a:buFont typeface="Arial" charset="0"/>
              <a:buChar char="•"/>
            </a:pPr>
            <a:r>
              <a:rPr lang="en-US" dirty="0"/>
              <a:t>In considering the causes of the Great Recession, most economists and policymakers initially assumed it was caused by a significant decline in aggregate demand.</a:t>
            </a:r>
          </a:p>
          <a:p>
            <a:pPr marL="171450" indent="-171450">
              <a:buFont typeface="Arial" charset="0"/>
              <a:buChar char="•"/>
            </a:pPr>
            <a:r>
              <a:rPr lang="en-US" dirty="0"/>
              <a:t>And while aggregate demand did indeed fall, it is clear in hindsight that aggregate supply also fell.</a:t>
            </a:r>
          </a:p>
          <a:p>
            <a:pPr marL="171450" indent="-171450">
              <a:buFont typeface="Arial" charset="0"/>
              <a:buChar char="•"/>
            </a:pPr>
            <a:r>
              <a:rPr lang="en-US" dirty="0"/>
              <a:t>Widespread financial market turmoil is indicated as a decline in long-run aggregate supply.</a:t>
            </a:r>
          </a:p>
          <a:p>
            <a:pPr marL="171450" indent="-171450">
              <a:buFont typeface="Arial" charset="0"/>
              <a:buChar char="•"/>
            </a:pPr>
            <a:r>
              <a:rPr lang="en-US" dirty="0"/>
              <a:t>A decrease in loanable funds means less investment and less capital. </a:t>
            </a:r>
          </a:p>
          <a:p>
            <a:pPr marL="171450" indent="-171450">
              <a:buFont typeface="Arial" charset="0"/>
              <a:buChar char="•"/>
            </a:pPr>
            <a:r>
              <a:rPr lang="en-US" dirty="0"/>
              <a:t>This will cause LRAS to shift left.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r>
              <a:rPr lang="en-US" b="1" i="1"/>
              <a:t>“Economics in the Media” Slide</a:t>
            </a:r>
          </a:p>
          <a:p>
            <a:endParaRPr lang="en-US" b="1" i="1"/>
          </a:p>
          <a:p>
            <a:r>
              <a:rPr lang="en-US" b="1" i="1"/>
              <a:t>Lecture tip:</a:t>
            </a:r>
            <a:r>
              <a:rPr lang="en-US"/>
              <a:t> </a:t>
            </a:r>
          </a:p>
          <a:p>
            <a:r>
              <a:rPr lang="en-US" i="1"/>
              <a:t>The clip mentioned on the slide can be found in the Interactive Instructor’s Guide. Access the direct link by clicking the icon in the PowerPoint</a:t>
            </a:r>
            <a:r>
              <a:rPr lang="en-US"/>
              <a:t> </a:t>
            </a:r>
            <a:r>
              <a:rPr lang="en-US" i="1"/>
              <a:t>above.</a:t>
            </a:r>
          </a:p>
          <a:p>
            <a:endParaRPr lang="en-US" b="1" i="1"/>
          </a:p>
          <a:p>
            <a:r>
              <a:rPr lang="en-US"/>
              <a:t>This is a good clip to show when initiating a discussion on the economic crisis of 2008 and the current state of the economy.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r>
              <a:rPr lang="en-US" b="1" i="1" dirty="0"/>
              <a:t>Image: </a:t>
            </a:r>
            <a:r>
              <a:rPr lang="en-US" dirty="0"/>
              <a:t>Figure 14.2</a:t>
            </a:r>
          </a:p>
          <a:p>
            <a:endParaRPr lang="en-US" b="1" i="1" dirty="0"/>
          </a:p>
          <a:p>
            <a:r>
              <a:rPr lang="en-US" b="1" i="1" dirty="0"/>
              <a:t>Lecture notes:</a:t>
            </a:r>
          </a:p>
          <a:p>
            <a:pPr>
              <a:buFontTx/>
              <a:buChar char="•"/>
            </a:pPr>
            <a:endParaRPr lang="en-US" dirty="0"/>
          </a:p>
          <a:p>
            <a:r>
              <a:rPr lang="en-US" dirty="0"/>
              <a:t>Home prices in the United States began falling in mid-2007 and then fell consistently through the Great Recession period.</a:t>
            </a:r>
          </a:p>
          <a:p>
            <a:pPr marL="171450" indent="-171450">
              <a:buFont typeface="Arial" charset="0"/>
              <a:buChar char="•"/>
            </a:pPr>
            <a:r>
              <a:rPr lang="en-US" dirty="0" err="1"/>
              <a:t>Note:home</a:t>
            </a:r>
            <a:r>
              <a:rPr lang="en-US" dirty="0"/>
              <a:t> prices continued to fall after the recession due to the severity and depth of the recession.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79563"/>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sz="1800">
              <a:solidFill>
                <a:srgbClr val="FFFFFF"/>
              </a:solidFill>
              <a:ea typeface="MS PGothic" pitchFamily="34" charset="-128"/>
              <a:cs typeface="MS PGothic" pitchFamily="34" charset="-128"/>
            </a:endParaRPr>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emf"/><Relationship Id="rId8"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hyperlink" Target="https://iig.wwnorton.com/prinecoma2/full/page/504_the_great_depression_in_king_kong" TargetMode="External"/><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image" Target="../media/image25.jpeg"/><Relationship Id="rId12" Type="http://schemas.openxmlformats.org/officeDocument/2006/relationships/image" Target="../media/image26.jpeg"/><Relationship Id="rId13" Type="http://schemas.openxmlformats.org/officeDocument/2006/relationships/image" Target="../media/image27.jpeg"/><Relationship Id="rId14" Type="http://schemas.openxmlformats.org/officeDocument/2006/relationships/image" Target="../media/image28.jpeg"/><Relationship Id="rId15" Type="http://schemas.openxmlformats.org/officeDocument/2006/relationships/image" Target="../media/image29.jpeg"/><Relationship Id="rId16" Type="http://schemas.openxmlformats.org/officeDocument/2006/relationships/image" Target="../media/image30.jpeg"/><Relationship Id="rId17" Type="http://schemas.openxmlformats.org/officeDocument/2006/relationships/image" Target="../media/image31.jpeg"/><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image" Target="../media/image23.jpeg"/><Relationship Id="rId10"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s://iig.wwnorton.com/prinecoma2/full/page/610_the_business_of_banking_in_its_a_wonderful_life" TargetMode="External"/><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7" Type="http://schemas.openxmlformats.org/officeDocument/2006/relationships/image" Target="../media/image38.emf"/><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hyperlink" Target="https://iig.wwnorton.com/prinecoma2/full/page/511_role_of_government_in_fear_the_boom_and_bust" TargetMode="External"/><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iig.wwnorton.com/prinecoma2/full/page/499_economic_crisis_in_wall_street_money_never_sleeps" TargetMode="External"/><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a:xfrm>
            <a:off x="3729038" y="1350963"/>
            <a:ext cx="5106987" cy="4179887"/>
          </a:xfrm>
        </p:spPr>
        <p:txBody>
          <a:bodyPr>
            <a:normAutofit/>
          </a:bodyPr>
          <a:lstStyle/>
          <a:p>
            <a:pPr eaLnBrk="1" hangingPunct="1"/>
            <a:r>
              <a:rPr lang="en-US" cap="none">
                <a:latin typeface="Helvetica Neue" pitchFamily="-107" charset="0"/>
                <a:cs typeface="Arial" pitchFamily="-107" charset="0"/>
              </a:rPr>
              <a:t>The Great Recession, the Great Depression, and Great Macroeconomic Debates</a:t>
            </a:r>
          </a:p>
        </p:txBody>
      </p:sp>
      <p:sp>
        <p:nvSpPr>
          <p:cNvPr id="12290" name="Text Placeholder 2"/>
          <p:cNvSpPr>
            <a:spLocks noGrp="1"/>
          </p:cNvSpPr>
          <p:nvPr>
            <p:ph type="body" sz="quarter" idx="10"/>
          </p:nvPr>
        </p:nvSpPr>
        <p:spPr>
          <a:xfrm>
            <a:off x="323850" y="1350963"/>
            <a:ext cx="3116263" cy="4179887"/>
          </a:xfrm>
        </p:spPr>
        <p:txBody>
          <a:bodyPr/>
          <a:lstStyle/>
          <a:p>
            <a:r>
              <a:rPr lang="en-US">
                <a:solidFill>
                  <a:srgbClr val="1492C7"/>
                </a:solidFill>
                <a:latin typeface="Helvetica Neue Medium" pitchFamily="-107" charset="0"/>
                <a:cs typeface="Arial" pitchFamily="-107" charset="0"/>
              </a:rPr>
              <a:t>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Analyzing the Great Recession with AD and AS</a:t>
            </a:r>
          </a:p>
        </p:txBody>
      </p:sp>
      <p:sp>
        <p:nvSpPr>
          <p:cNvPr id="13315"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While institutional breakdowns affected AS, AD was also affected by:</a:t>
            </a:r>
          </a:p>
          <a:p>
            <a:pPr lvl="1"/>
            <a:r>
              <a:rPr lang="en-US" sz="2400">
                <a:latin typeface="Arial" pitchFamily="-107" charset="0"/>
                <a:cs typeface="Arial" pitchFamily="-107" charset="0"/>
              </a:rPr>
              <a:t>Decrease in wealth</a:t>
            </a:r>
          </a:p>
          <a:p>
            <a:pPr lvl="2"/>
            <a:r>
              <a:rPr lang="en-US" sz="2000">
                <a:latin typeface="Arial" pitchFamily="-107" charset="0"/>
                <a:ea typeface="Helvetica Neue" pitchFamily="-107" charset="0"/>
                <a:cs typeface="Helvetica Neue" pitchFamily="-107" charset="0"/>
              </a:rPr>
              <a:t>Real estate is often the single largest portion of wealth</a:t>
            </a:r>
            <a:endParaRPr lang="en-US" altLang="ja-JP" sz="2000">
              <a:latin typeface="Arial" pitchFamily="-107" charset="0"/>
              <a:ea typeface="Helvetica Neue" pitchFamily="-107" charset="0"/>
              <a:cs typeface="Helvetica Neue" pitchFamily="-107" charset="0"/>
            </a:endParaRPr>
          </a:p>
          <a:p>
            <a:pPr lvl="2"/>
            <a:r>
              <a:rPr lang="en-US" sz="2000">
                <a:latin typeface="Arial" pitchFamily="-107" charset="0"/>
                <a:ea typeface="Helvetica Neue" pitchFamily="-107" charset="0"/>
                <a:cs typeface="Helvetica Neue" pitchFamily="-107" charset="0"/>
              </a:rPr>
              <a:t>Stocks lost one-third of their value in 2008</a:t>
            </a:r>
          </a:p>
          <a:p>
            <a:pPr lvl="1"/>
            <a:r>
              <a:rPr lang="en-US" sz="2400">
                <a:latin typeface="Arial" pitchFamily="-107" charset="0"/>
                <a:cs typeface="Arial" pitchFamily="-107" charset="0"/>
              </a:rPr>
              <a:t>Decrease in expected income</a:t>
            </a:r>
          </a:p>
          <a:p>
            <a:pPr lvl="2"/>
            <a:r>
              <a:rPr lang="en-US" sz="2000">
                <a:latin typeface="Arial" pitchFamily="-107" charset="0"/>
                <a:ea typeface="Helvetica Neue" pitchFamily="-107" charset="0"/>
                <a:cs typeface="Helvetica Neue" pitchFamily="-107" charset="0"/>
              </a:rPr>
              <a:t>People realized the economy was faltering</a:t>
            </a:r>
          </a:p>
          <a:p>
            <a:pPr lvl="2"/>
            <a:r>
              <a:rPr lang="en-US" sz="2000">
                <a:latin typeface="Arial" pitchFamily="-107" charset="0"/>
                <a:ea typeface="Helvetica Neue" pitchFamily="-107" charset="0"/>
                <a:cs typeface="Helvetica Neue" pitchFamily="-107" charset="0"/>
              </a:rPr>
              <a:t>Consumer spending decreases during times of uncertainty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Consumer Sentiment Index</a:t>
            </a:r>
            <a:br>
              <a:rPr lang="en-US">
                <a:latin typeface="Arial" pitchFamily="-107" charset="0"/>
                <a:cs typeface="Arial" pitchFamily="-107" charset="0"/>
              </a:rPr>
            </a:br>
            <a:r>
              <a:rPr lang="en-US">
                <a:latin typeface="Arial" pitchFamily="-107" charset="0"/>
                <a:cs typeface="Arial" pitchFamily="-107" charset="0"/>
              </a:rPr>
              <a:t>2001–2012</a:t>
            </a:r>
          </a:p>
        </p:txBody>
      </p:sp>
      <p:pic>
        <p:nvPicPr>
          <p:cNvPr id="6" name="Picture 5" descr="PRINECOMA2_FIG14.03.jpg"/>
          <p:cNvPicPr>
            <a:picLocks noChangeAspect="1"/>
          </p:cNvPicPr>
          <p:nvPr/>
        </p:nvPicPr>
        <p:blipFill>
          <a:blip r:embed="rId3"/>
          <a:srcRect t="5064" b="3462"/>
          <a:stretch>
            <a:fillRect/>
          </a:stretch>
        </p:blipFill>
        <p:spPr>
          <a:xfrm>
            <a:off x="304800" y="1786194"/>
            <a:ext cx="8534400" cy="467851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7" descr="axes.eps"/>
          <p:cNvPicPr>
            <a:picLocks noChangeAspect="1"/>
          </p:cNvPicPr>
          <p:nvPr/>
        </p:nvPicPr>
        <p:blipFill>
          <a:blip r:embed="rId3"/>
          <a:srcRect/>
          <a:stretch>
            <a:fillRect/>
          </a:stretch>
        </p:blipFill>
        <p:spPr bwMode="auto">
          <a:xfrm>
            <a:off x="1120775" y="1635125"/>
            <a:ext cx="6511925" cy="5178425"/>
          </a:xfrm>
          <a:prstGeom prst="rect">
            <a:avLst/>
          </a:prstGeom>
          <a:noFill/>
          <a:ln w="9525">
            <a:noFill/>
            <a:miter lim="800000"/>
            <a:headEnd/>
            <a:tailEnd/>
          </a:ln>
        </p:spPr>
      </p:pic>
      <p:pic>
        <p:nvPicPr>
          <p:cNvPr id="6" name="Picture 5" descr="arrows.eps"/>
          <p:cNvPicPr>
            <a:picLocks noChangeAspect="1"/>
          </p:cNvPicPr>
          <p:nvPr/>
        </p:nvPicPr>
        <p:blipFill>
          <a:blip r:embed="rId4"/>
          <a:srcRect/>
          <a:stretch>
            <a:fillRect/>
          </a:stretch>
        </p:blipFill>
        <p:spPr bwMode="auto">
          <a:xfrm>
            <a:off x="3860800" y="3584575"/>
            <a:ext cx="846138" cy="2800350"/>
          </a:xfrm>
          <a:prstGeom prst="rect">
            <a:avLst/>
          </a:prstGeom>
          <a:noFill/>
          <a:ln w="9525">
            <a:noFill/>
            <a:miter lim="800000"/>
            <a:headEnd/>
            <a:tailEnd/>
          </a:ln>
        </p:spPr>
      </p:pic>
      <p:pic>
        <p:nvPicPr>
          <p:cNvPr id="10" name="Picture 9" descr="lras07.eps"/>
          <p:cNvPicPr>
            <a:picLocks noChangeAspect="1"/>
          </p:cNvPicPr>
          <p:nvPr/>
        </p:nvPicPr>
        <p:blipFill>
          <a:blip r:embed="rId5"/>
          <a:srcRect/>
          <a:stretch>
            <a:fillRect/>
          </a:stretch>
        </p:blipFill>
        <p:spPr bwMode="auto">
          <a:xfrm>
            <a:off x="4402138" y="1584325"/>
            <a:ext cx="977900" cy="4884738"/>
          </a:xfrm>
          <a:prstGeom prst="rect">
            <a:avLst/>
          </a:prstGeom>
          <a:noFill/>
          <a:ln w="9525">
            <a:noFill/>
            <a:miter lim="800000"/>
            <a:headEnd/>
            <a:tailEnd/>
          </a:ln>
        </p:spPr>
      </p:pic>
      <p:pic>
        <p:nvPicPr>
          <p:cNvPr id="11" name="Picture 10" descr="lras08.eps"/>
          <p:cNvPicPr>
            <a:picLocks noChangeAspect="1"/>
          </p:cNvPicPr>
          <p:nvPr/>
        </p:nvPicPr>
        <p:blipFill>
          <a:blip r:embed="rId6"/>
          <a:srcRect/>
          <a:stretch>
            <a:fillRect/>
          </a:stretch>
        </p:blipFill>
        <p:spPr bwMode="auto">
          <a:xfrm>
            <a:off x="3019425" y="1584325"/>
            <a:ext cx="976313" cy="4884738"/>
          </a:xfrm>
          <a:prstGeom prst="rect">
            <a:avLst/>
          </a:prstGeom>
          <a:noFill/>
          <a:ln w="9525">
            <a:noFill/>
            <a:miter lim="800000"/>
            <a:headEnd/>
            <a:tailEnd/>
          </a:ln>
        </p:spPr>
      </p:pic>
      <p:pic>
        <p:nvPicPr>
          <p:cNvPr id="5" name="Picture 4" descr="ad08.eps"/>
          <p:cNvPicPr>
            <a:picLocks noChangeAspect="1"/>
          </p:cNvPicPr>
          <p:nvPr/>
        </p:nvPicPr>
        <p:blipFill>
          <a:blip r:embed="rId7"/>
          <a:srcRect/>
          <a:stretch>
            <a:fillRect/>
          </a:stretch>
        </p:blipFill>
        <p:spPr bwMode="auto">
          <a:xfrm>
            <a:off x="2484438" y="2662238"/>
            <a:ext cx="3646487" cy="2930525"/>
          </a:xfrm>
          <a:prstGeom prst="rect">
            <a:avLst/>
          </a:prstGeom>
          <a:noFill/>
          <a:ln w="9525">
            <a:noFill/>
            <a:miter lim="800000"/>
            <a:headEnd/>
            <a:tailEnd/>
          </a:ln>
        </p:spPr>
      </p:pic>
      <p:pic>
        <p:nvPicPr>
          <p:cNvPr id="2" name="Picture 1" descr="ad07.eps"/>
          <p:cNvPicPr>
            <a:picLocks noChangeAspect="1"/>
          </p:cNvPicPr>
          <p:nvPr/>
        </p:nvPicPr>
        <p:blipFill>
          <a:blip r:embed="rId8"/>
          <a:srcRect/>
          <a:stretch>
            <a:fillRect/>
          </a:stretch>
        </p:blipFill>
        <p:spPr bwMode="auto">
          <a:xfrm>
            <a:off x="3138488" y="1997075"/>
            <a:ext cx="4200525" cy="3354388"/>
          </a:xfrm>
          <a:prstGeom prst="rect">
            <a:avLst/>
          </a:prstGeom>
          <a:noFill/>
          <a:ln w="9525">
            <a:noFill/>
            <a:miter lim="800000"/>
            <a:headEnd/>
            <a:tailEnd/>
          </a:ln>
        </p:spPr>
      </p:pic>
      <p:sp>
        <p:nvSpPr>
          <p:cNvPr id="34823" name="Title 8"/>
          <p:cNvSpPr>
            <a:spLocks noGrp="1"/>
          </p:cNvSpPr>
          <p:nvPr>
            <p:ph type="title"/>
          </p:nvPr>
        </p:nvSpPr>
        <p:spPr>
          <a:xfrm>
            <a:off x="457200" y="0"/>
            <a:ext cx="8229600" cy="1527175"/>
          </a:xfrm>
        </p:spPr>
        <p:txBody>
          <a:bodyPr/>
          <a:lstStyle/>
          <a:p>
            <a:r>
              <a:rPr lang="en-US">
                <a:latin typeface="Arial" pitchFamily="-107" charset="0"/>
                <a:cs typeface="Arial" pitchFamily="-107" charset="0"/>
              </a:rPr>
              <a:t>Great Recession, AS and AD Analysis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Great Recession Numbers</a:t>
            </a:r>
          </a:p>
        </p:txBody>
      </p:sp>
      <p:sp>
        <p:nvSpPr>
          <p:cNvPr id="16387"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Second quarter of 2007 (prerecession):</a:t>
            </a:r>
          </a:p>
          <a:p>
            <a:pPr lvl="1"/>
            <a:r>
              <a:rPr lang="en-US" sz="2400">
                <a:latin typeface="Arial" pitchFamily="-107" charset="0"/>
                <a:cs typeface="Arial" pitchFamily="-107" charset="0"/>
              </a:rPr>
              <a:t>Unemployment was below 5%</a:t>
            </a:r>
          </a:p>
          <a:p>
            <a:pPr lvl="1"/>
            <a:r>
              <a:rPr lang="en-US" sz="2400">
                <a:latin typeface="Arial" pitchFamily="-107" charset="0"/>
                <a:cs typeface="Arial" pitchFamily="-107" charset="0"/>
              </a:rPr>
              <a:t>Real GDP was growing at 3.6%</a:t>
            </a:r>
          </a:p>
          <a:p>
            <a:r>
              <a:rPr lang="en-US" sz="2800">
                <a:latin typeface="Arial" pitchFamily="-107" charset="0"/>
                <a:cs typeface="Arial" pitchFamily="-107" charset="0"/>
              </a:rPr>
              <a:t>Fourth quarter of 2008 (during the recession)</a:t>
            </a:r>
          </a:p>
          <a:p>
            <a:pPr lvl="1"/>
            <a:r>
              <a:rPr lang="en-US" sz="2400">
                <a:latin typeface="Arial" pitchFamily="-107" charset="0"/>
                <a:cs typeface="Arial" pitchFamily="-107" charset="0"/>
              </a:rPr>
              <a:t>Unemployment was 10%</a:t>
            </a:r>
          </a:p>
          <a:p>
            <a:pPr lvl="1"/>
            <a:r>
              <a:rPr lang="en-US" sz="2400">
                <a:latin typeface="Arial" pitchFamily="-107" charset="0"/>
                <a:cs typeface="Arial" pitchFamily="-107" charset="0"/>
              </a:rPr>
              <a:t>Real GDP declined at an annual rate of 8.9%</a:t>
            </a:r>
          </a:p>
          <a:p>
            <a:r>
              <a:rPr lang="en-US" sz="2800">
                <a:latin typeface="Arial" pitchFamily="-107" charset="0"/>
                <a:cs typeface="Arial" pitchFamily="-107" charset="0"/>
              </a:rPr>
              <a:t>In 2012 (recession officially over)</a:t>
            </a:r>
          </a:p>
          <a:p>
            <a:pPr lvl="1"/>
            <a:r>
              <a:rPr lang="en-US" sz="2400">
                <a:latin typeface="Arial" pitchFamily="-107" charset="0"/>
                <a:cs typeface="Arial" pitchFamily="-107" charset="0"/>
              </a:rPr>
              <a:t>Real GDP was growing at a rate of less than 2%</a:t>
            </a:r>
          </a:p>
          <a:p>
            <a:pPr lvl="1"/>
            <a:r>
              <a:rPr lang="en-US" sz="2400">
                <a:latin typeface="Arial" pitchFamily="-107" charset="0"/>
                <a:cs typeface="Arial" pitchFamily="-107" charset="0"/>
              </a:rPr>
              <a:t>Unemployment remained at 8%</a:t>
            </a:r>
          </a:p>
          <a:p>
            <a:pPr lvl="1"/>
            <a:r>
              <a:rPr lang="en-US" sz="2400">
                <a:latin typeface="Arial" pitchFamily="-107" charset="0"/>
                <a:cs typeface="Arial" pitchFamily="-107" charset="0"/>
              </a:rPr>
              <a:t>Government tried to return growth to normal</a:t>
            </a:r>
          </a:p>
          <a:p>
            <a:endParaRPr lang="en-US" sz="28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dirty="0">
                <a:latin typeface="Arial" pitchFamily="-103" charset="0"/>
                <a:cs typeface="MS PGothic" pitchFamily="34" charset="-128"/>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38914"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What was one of the main catalysts of the Great Recession, which began in December 2007?</a:t>
            </a:r>
          </a:p>
          <a:p>
            <a:pPr marL="971550" lvl="1" indent="-514350">
              <a:buFont typeface="+mj-lt"/>
              <a:buAutoNum type="alphaUcPeriod"/>
            </a:pPr>
            <a:r>
              <a:rPr lang="en-US" sz="2800" dirty="0">
                <a:latin typeface="Arial" pitchFamily="-107" charset="0"/>
                <a:cs typeface="Arial" pitchFamily="-107" charset="0"/>
              </a:rPr>
              <a:t>a large tax increase</a:t>
            </a:r>
          </a:p>
          <a:p>
            <a:pPr marL="971550" lvl="1" indent="-514350">
              <a:buFont typeface="Calibri" pitchFamily="-107" charset="0"/>
              <a:buAutoNum type="alphaUcPeriod"/>
            </a:pPr>
            <a:r>
              <a:rPr lang="en-US" sz="2800" dirty="0">
                <a:latin typeface="Arial" pitchFamily="-107" charset="0"/>
                <a:cs typeface="Arial" pitchFamily="-107" charset="0"/>
              </a:rPr>
              <a:t>falling real estate prices</a:t>
            </a:r>
          </a:p>
          <a:p>
            <a:pPr marL="971550" lvl="1" indent="-514350">
              <a:buFont typeface="Calibri" pitchFamily="-107" charset="0"/>
              <a:buAutoNum type="alphaUcPeriod"/>
            </a:pPr>
            <a:r>
              <a:rPr lang="en-US" sz="2800" dirty="0">
                <a:latin typeface="Arial" pitchFamily="-107" charset="0"/>
                <a:cs typeface="Arial" pitchFamily="-107" charset="0"/>
              </a:rPr>
              <a:t>bad monetary policy, which increased the money supply too much</a:t>
            </a:r>
          </a:p>
          <a:p>
            <a:pPr marL="971550" lvl="1" indent="-514350">
              <a:buFont typeface="Calibri" pitchFamily="-107" charset="0"/>
              <a:buAutoNum type="alphaUcPeriod"/>
            </a:pPr>
            <a:r>
              <a:rPr lang="en-US" sz="2800" dirty="0">
                <a:latin typeface="Arial" pitchFamily="-107" charset="0"/>
                <a:cs typeface="Arial" pitchFamily="-107" charset="0"/>
              </a:rPr>
              <a:t>a lack of skilled labor</a:t>
            </a:r>
          </a:p>
        </p:txBody>
      </p:sp>
      <p:sp>
        <p:nvSpPr>
          <p:cNvPr id="4" name="Rectangle 3" descr="Correct answer: B, falling real estate prices"/>
          <p:cNvSpPr/>
          <p:nvPr/>
        </p:nvSpPr>
        <p:spPr>
          <a:xfrm>
            <a:off x="808038" y="3790950"/>
            <a:ext cx="4773612" cy="55245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Great Depression</a:t>
            </a:r>
          </a:p>
        </p:txBody>
      </p:sp>
      <p:sp>
        <p:nvSpPr>
          <p:cNvPr id="18435" name="Content Placeholder 2"/>
          <p:cNvSpPr>
            <a:spLocks noGrp="1"/>
          </p:cNvSpPr>
          <p:nvPr>
            <p:ph idx="1"/>
          </p:nvPr>
        </p:nvSpPr>
        <p:spPr>
          <a:xfrm>
            <a:off x="457200" y="1712913"/>
            <a:ext cx="8229600" cy="4895850"/>
          </a:xfrm>
        </p:spPr>
        <p:txBody>
          <a:bodyPr/>
          <a:lstStyle/>
          <a:p>
            <a:r>
              <a:rPr lang="en-US" altLang="ja-JP" sz="2800">
                <a:latin typeface="Arial" pitchFamily="-107" charset="0"/>
                <a:cs typeface="Arial" pitchFamily="-107" charset="0"/>
              </a:rPr>
              <a:t>The Great Depression was much worse.</a:t>
            </a:r>
            <a:endParaRPr lang="en-US" sz="2800">
              <a:latin typeface="Arial" pitchFamily="-107" charset="0"/>
              <a:cs typeface="Arial" pitchFamily="-107" charset="0"/>
            </a:endParaRPr>
          </a:p>
          <a:p>
            <a:r>
              <a:rPr lang="en-US" sz="2800">
                <a:latin typeface="Arial" pitchFamily="-107" charset="0"/>
                <a:cs typeface="Arial" pitchFamily="-107" charset="0"/>
              </a:rPr>
              <a:t>Great Depression statistics:</a:t>
            </a:r>
          </a:p>
          <a:p>
            <a:pPr lvl="1"/>
            <a:r>
              <a:rPr lang="en-US" sz="2400">
                <a:latin typeface="Arial" pitchFamily="-107" charset="0"/>
                <a:cs typeface="Arial" pitchFamily="-107" charset="0"/>
              </a:rPr>
              <a:t>Economy contracted by 30% from 1929 to 1933</a:t>
            </a:r>
          </a:p>
          <a:p>
            <a:pPr lvl="1"/>
            <a:r>
              <a:rPr lang="en-US" sz="2400">
                <a:latin typeface="Arial" pitchFamily="-107" charset="0"/>
                <a:cs typeface="Arial" pitchFamily="-107" charset="0"/>
              </a:rPr>
              <a:t>It took 7 years for real GDP to return to its prerecession level.</a:t>
            </a:r>
          </a:p>
          <a:p>
            <a:pPr lvl="1"/>
            <a:r>
              <a:rPr lang="en-US" sz="2400">
                <a:latin typeface="Arial" pitchFamily="-107" charset="0"/>
                <a:cs typeface="Arial" pitchFamily="-107" charset="0"/>
              </a:rPr>
              <a:t>Unemployment was 2.2% in 1929 and 25% in 1933.</a:t>
            </a:r>
          </a:p>
          <a:p>
            <a:pPr lvl="1"/>
            <a:r>
              <a:rPr lang="en-US" sz="2400">
                <a:latin typeface="Arial" pitchFamily="-107" charset="0"/>
                <a:cs typeface="Arial" pitchFamily="-107" charset="0"/>
              </a:rPr>
              <a:t>The unemployment rate was 15% for almost the entire decade of the 1930s.</a:t>
            </a:r>
          </a:p>
        </p:txBody>
      </p:sp>
      <p:pic>
        <p:nvPicPr>
          <p:cNvPr id="40963" name="Picture 4" descr="I:\DirkTextbookN\Jpegs(All)\Macro Ch19-33\ch14\05_PRINECOMA_CH14.jpg"/>
          <p:cNvPicPr>
            <a:picLocks noChangeAspect="1" noChangeArrowheads="1"/>
          </p:cNvPicPr>
          <p:nvPr/>
        </p:nvPicPr>
        <p:blipFill>
          <a:blip r:embed="rId3"/>
          <a:srcRect/>
          <a:stretch>
            <a:fillRect/>
          </a:stretch>
        </p:blipFill>
        <p:spPr bwMode="auto">
          <a:xfrm>
            <a:off x="5256213" y="4894263"/>
            <a:ext cx="2790825" cy="1900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Real U.S. GDP 1870–2015</a:t>
            </a:r>
          </a:p>
        </p:txBody>
      </p:sp>
      <p:pic>
        <p:nvPicPr>
          <p:cNvPr id="4" name="Picture 3" descr="PRINECOMA2_FIG14.06.jpg"/>
          <p:cNvPicPr>
            <a:picLocks noChangeAspect="1"/>
          </p:cNvPicPr>
          <p:nvPr/>
        </p:nvPicPr>
        <p:blipFill>
          <a:blip r:embed="rId3"/>
          <a:srcRect t="4377" b="3112"/>
          <a:stretch>
            <a:fillRect/>
          </a:stretch>
        </p:blipFill>
        <p:spPr>
          <a:xfrm>
            <a:off x="525207" y="1638601"/>
            <a:ext cx="8093587" cy="511288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Real GDP Comparison</a:t>
            </a:r>
          </a:p>
        </p:txBody>
      </p:sp>
      <p:pic>
        <p:nvPicPr>
          <p:cNvPr id="4" name="Picture 3" descr="PRINECOMA2_FIG14.07a.jpg"/>
          <p:cNvPicPr>
            <a:picLocks noChangeAspect="1"/>
          </p:cNvPicPr>
          <p:nvPr/>
        </p:nvPicPr>
        <p:blipFill>
          <a:blip r:embed="rId3"/>
          <a:srcRect t="4976" b="3502"/>
          <a:stretch>
            <a:fillRect/>
          </a:stretch>
        </p:blipFill>
        <p:spPr>
          <a:xfrm>
            <a:off x="304800" y="1663290"/>
            <a:ext cx="8534400" cy="508819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Unemployment Comparison</a:t>
            </a:r>
          </a:p>
        </p:txBody>
      </p:sp>
      <p:pic>
        <p:nvPicPr>
          <p:cNvPr id="4" name="Picture 3" descr="PRINECOMA2_FIG14.07b.jpg"/>
          <p:cNvPicPr>
            <a:picLocks noChangeAspect="1"/>
          </p:cNvPicPr>
          <p:nvPr/>
        </p:nvPicPr>
        <p:blipFill>
          <a:blip r:embed="rId3"/>
          <a:srcRect t="4975" b="3349"/>
          <a:stretch>
            <a:fillRect/>
          </a:stretch>
        </p:blipFill>
        <p:spPr>
          <a:xfrm>
            <a:off x="304800" y="1663291"/>
            <a:ext cx="8534400" cy="5080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Great Depression in </a:t>
            </a:r>
            <a:r>
              <a:rPr lang="en-US" i="1">
                <a:latin typeface="Arial" pitchFamily="-107" charset="0"/>
                <a:cs typeface="Arial" pitchFamily="-107" charset="0"/>
              </a:rPr>
              <a:t>King Kong</a:t>
            </a:r>
            <a:endParaRPr lang="en-US">
              <a:latin typeface="Arial" pitchFamily="-107" charset="0"/>
              <a:cs typeface="Arial" pitchFamily="-107" charset="0"/>
            </a:endParaRPr>
          </a:p>
        </p:txBody>
      </p:sp>
      <p:sp>
        <p:nvSpPr>
          <p:cNvPr id="49154" name="Content Placeholder 2"/>
          <p:cNvSpPr>
            <a:spLocks noGrp="1"/>
          </p:cNvSpPr>
          <p:nvPr>
            <p:ph idx="1"/>
          </p:nvPr>
        </p:nvSpPr>
        <p:spPr>
          <a:xfrm>
            <a:off x="457200" y="1712913"/>
            <a:ext cx="8229600" cy="4895850"/>
          </a:xfrm>
        </p:spPr>
        <p:txBody>
          <a:bodyPr/>
          <a:lstStyle/>
          <a:p>
            <a:r>
              <a:rPr lang="en-US">
                <a:latin typeface="Arial" pitchFamily="-107" charset="0"/>
                <a:cs typeface="Arial" pitchFamily="-107" charset="0"/>
              </a:rPr>
              <a:t>The Great Depression in NYC</a:t>
            </a:r>
          </a:p>
        </p:txBody>
      </p:sp>
      <p:pic>
        <p:nvPicPr>
          <p:cNvPr id="49155" name="Picture 4" descr="Tip #504: The Great Depression in King Kong">
            <a:hlinkClick r:id="rId3"/>
          </p:cNvPr>
          <p:cNvPicPr>
            <a:picLocks noChangeAspect="1"/>
          </p:cNvPicPr>
          <p:nvPr/>
        </p:nvPicPr>
        <p:blipFill>
          <a:blip r:embed="rId4"/>
          <a:srcRect l="12140" t="10822" r="12962" b="16451"/>
          <a:stretch>
            <a:fillRect/>
          </a:stretch>
        </p:blipFill>
        <p:spPr bwMode="auto">
          <a:xfrm>
            <a:off x="3886200" y="3487738"/>
            <a:ext cx="1371600"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Previously</a:t>
            </a:r>
          </a:p>
        </p:txBody>
      </p:sp>
      <p:sp>
        <p:nvSpPr>
          <p:cNvPr id="14338"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The AD-AS model is a simplified view of the economy that helps us evaluate short-term fluctuations in real GDP and unemployment</a:t>
            </a:r>
          </a:p>
          <a:p>
            <a:r>
              <a:rPr lang="en-US" sz="3000">
                <a:latin typeface="Arial" pitchFamily="-107" charset="0"/>
                <a:cs typeface="Arial" pitchFamily="-107" charset="0"/>
              </a:rPr>
              <a:t>The AD-AS model helps us understand the macroeconomic impacts of real-world changes and gives us an important tool to use in government policy analysis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Great Depression,</a:t>
            </a:r>
            <a:br>
              <a:rPr lang="en-US">
                <a:latin typeface="Arial" pitchFamily="-107" charset="0"/>
                <a:cs typeface="Arial" pitchFamily="-107" charset="0"/>
              </a:rPr>
            </a:br>
            <a:r>
              <a:rPr lang="en-US">
                <a:latin typeface="Arial" pitchFamily="-107" charset="0"/>
                <a:cs typeface="Arial" pitchFamily="-107" charset="0"/>
              </a:rPr>
              <a:t>AS and AD Analysis – 1 </a:t>
            </a:r>
          </a:p>
        </p:txBody>
      </p:sp>
      <p:sp>
        <p:nvSpPr>
          <p:cNvPr id="22531"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The Great Depression was characterized by some unique conditions:</a:t>
            </a:r>
          </a:p>
          <a:p>
            <a:pPr lvl="1"/>
            <a:r>
              <a:rPr lang="en-US" sz="2400">
                <a:latin typeface="Arial" pitchFamily="-107" charset="0"/>
                <a:cs typeface="Arial" pitchFamily="-107" charset="0"/>
              </a:rPr>
              <a:t>Effects were deep and long lasting.</a:t>
            </a:r>
          </a:p>
          <a:p>
            <a:pPr lvl="1"/>
            <a:r>
              <a:rPr lang="en-US" sz="2400">
                <a:latin typeface="Arial" pitchFamily="-107" charset="0"/>
                <a:cs typeface="Arial" pitchFamily="-107" charset="0"/>
              </a:rPr>
              <a:t>It was actually two separate recessions (1929 to 1933 and 1937 to 1938).</a:t>
            </a:r>
          </a:p>
          <a:p>
            <a:pPr lvl="1"/>
            <a:r>
              <a:rPr lang="en-US" sz="2400">
                <a:latin typeface="Arial" pitchFamily="-107" charset="0"/>
                <a:cs typeface="Arial" pitchFamily="-107" charset="0"/>
              </a:rPr>
              <a:t>Most remarkable: prices across the economy fell throughout the decade.</a:t>
            </a:r>
          </a:p>
          <a:p>
            <a:pPr lvl="2"/>
            <a:r>
              <a:rPr lang="en-US" sz="2000">
                <a:latin typeface="Arial" pitchFamily="-107" charset="0"/>
                <a:ea typeface="Helvetica Neue" pitchFamily="-107" charset="0"/>
                <a:cs typeface="Helvetica Neue" pitchFamily="-107" charset="0"/>
              </a:rPr>
              <a:t>At the end of the 1930s, the price level was still 20% lower than 1929.</a:t>
            </a:r>
          </a:p>
          <a:p>
            <a:pPr lvl="2"/>
            <a:r>
              <a:rPr lang="en-US" sz="2000">
                <a:latin typeface="Arial" pitchFamily="-107" charset="0"/>
                <a:ea typeface="Helvetica Neue" pitchFamily="-107" charset="0"/>
                <a:cs typeface="Helvetica Neue" pitchFamily="-107" charset="0"/>
              </a:rPr>
              <a:t>Indicates that the primary cause of the Great Depression was a decrease in 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Title 9"/>
          <p:cNvSpPr>
            <a:spLocks noGrp="1"/>
          </p:cNvSpPr>
          <p:nvPr>
            <p:ph type="title"/>
          </p:nvPr>
        </p:nvSpPr>
        <p:spPr>
          <a:xfrm>
            <a:off x="0" y="-16933"/>
            <a:ext cx="9144000" cy="768096"/>
          </a:xfrm>
        </p:spPr>
        <p:txBody>
          <a:bodyPr/>
          <a:lstStyle/>
          <a:p>
            <a:r>
              <a:rPr lang="en-US" sz="3400" dirty="0">
                <a:latin typeface="Arial" pitchFamily="-107" charset="0"/>
                <a:cs typeface="Arial" pitchFamily="-107" charset="0"/>
              </a:rPr>
              <a:t>Great Depression</a:t>
            </a:r>
            <a:r>
              <a:rPr lang="en-US" sz="3400" dirty="0" smtClean="0">
                <a:latin typeface="Arial" pitchFamily="-107" charset="0"/>
                <a:cs typeface="Arial" pitchFamily="-107" charset="0"/>
              </a:rPr>
              <a:t>, AS </a:t>
            </a:r>
            <a:r>
              <a:rPr lang="en-US" sz="3400" dirty="0">
                <a:latin typeface="Arial" pitchFamily="-107" charset="0"/>
                <a:cs typeface="Arial" pitchFamily="-107" charset="0"/>
              </a:rPr>
              <a:t>and AD </a:t>
            </a:r>
            <a:r>
              <a:rPr lang="en-US" sz="3400" dirty="0" smtClean="0">
                <a:latin typeface="Arial" pitchFamily="-107" charset="0"/>
                <a:cs typeface="Arial" pitchFamily="-107" charset="0"/>
              </a:rPr>
              <a:t>Analysis</a:t>
            </a:r>
            <a:r>
              <a:rPr lang="en-US" sz="3600" dirty="0">
                <a:latin typeface="Arial" pitchFamily="-103" charset="0"/>
                <a:cs typeface="MS PGothic" pitchFamily="34" charset="-128"/>
              </a:rPr>
              <a:t>—</a:t>
            </a:r>
            <a:r>
              <a:rPr lang="en-US" sz="3400" dirty="0" smtClean="0">
                <a:latin typeface="Arial" pitchFamily="-107" charset="0"/>
                <a:cs typeface="Arial" pitchFamily="-107" charset="0"/>
              </a:rPr>
              <a:t>2 </a:t>
            </a:r>
            <a:endParaRPr lang="en-US" sz="3400" dirty="0">
              <a:latin typeface="Arial" pitchFamily="-107" charset="0"/>
              <a:cs typeface="Arial" pitchFamily="-107" charset="0"/>
            </a:endParaRPr>
          </a:p>
        </p:txBody>
      </p:sp>
      <p:pic>
        <p:nvPicPr>
          <p:cNvPr id="10" name="Picture 9" descr="ch14fig08-1e.jpg"/>
          <p:cNvPicPr>
            <a:picLocks noChangeAspect="1"/>
          </p:cNvPicPr>
          <p:nvPr/>
        </p:nvPicPr>
        <p:blipFill>
          <a:blip r:embed="rId3">
            <a:clrChange>
              <a:clrFrom>
                <a:srgbClr val="FFFFFF"/>
              </a:clrFrom>
              <a:clrTo>
                <a:srgbClr val="FFFFFF">
                  <a:alpha val="0"/>
                </a:srgbClr>
              </a:clrTo>
            </a:clrChange>
          </a:blip>
          <a:stretch>
            <a:fillRect/>
          </a:stretch>
        </p:blipFill>
        <p:spPr>
          <a:xfrm>
            <a:off x="1478789" y="2495034"/>
            <a:ext cx="2901696" cy="3267456"/>
          </a:xfrm>
          <a:prstGeom prst="rect">
            <a:avLst/>
          </a:prstGeom>
        </p:spPr>
      </p:pic>
      <p:pic>
        <p:nvPicPr>
          <p:cNvPr id="11" name="Picture 10" descr="ch14fig08-1a.jpg"/>
          <p:cNvPicPr>
            <a:picLocks noChangeAspect="1"/>
          </p:cNvPicPr>
          <p:nvPr/>
        </p:nvPicPr>
        <p:blipFill>
          <a:blip r:embed="rId4">
            <a:clrChange>
              <a:clrFrom>
                <a:srgbClr val="FFFFFF"/>
              </a:clrFrom>
              <a:clrTo>
                <a:srgbClr val="FFFFFF">
                  <a:alpha val="0"/>
                </a:srgbClr>
              </a:clrTo>
            </a:clrChange>
          </a:blip>
          <a:stretch>
            <a:fillRect/>
          </a:stretch>
        </p:blipFill>
        <p:spPr>
          <a:xfrm>
            <a:off x="2539819" y="1316377"/>
            <a:ext cx="3816096" cy="2932176"/>
          </a:xfrm>
          <a:prstGeom prst="rect">
            <a:avLst/>
          </a:prstGeom>
        </p:spPr>
      </p:pic>
      <p:pic>
        <p:nvPicPr>
          <p:cNvPr id="12" name="Picture 11" descr="ch14fig08-1b.jpg"/>
          <p:cNvPicPr>
            <a:picLocks noChangeAspect="1"/>
          </p:cNvPicPr>
          <p:nvPr/>
        </p:nvPicPr>
        <p:blipFill>
          <a:blip r:embed="rId5">
            <a:clrChange>
              <a:clrFrom>
                <a:srgbClr val="FFFFFF"/>
              </a:clrFrom>
              <a:clrTo>
                <a:srgbClr val="FFFFFF">
                  <a:alpha val="0"/>
                </a:srgbClr>
              </a:clrTo>
            </a:clrChange>
          </a:blip>
          <a:stretch>
            <a:fillRect/>
          </a:stretch>
        </p:blipFill>
        <p:spPr>
          <a:xfrm>
            <a:off x="3462826" y="1698895"/>
            <a:ext cx="3383280" cy="3102864"/>
          </a:xfrm>
          <a:prstGeom prst="rect">
            <a:avLst/>
          </a:prstGeom>
        </p:spPr>
      </p:pic>
      <p:pic>
        <p:nvPicPr>
          <p:cNvPr id="13" name="Picture 12" descr="ch14fig08-1d.jpg"/>
          <p:cNvPicPr>
            <a:picLocks noChangeAspect="1"/>
          </p:cNvPicPr>
          <p:nvPr/>
        </p:nvPicPr>
        <p:blipFill>
          <a:blip r:embed="rId6"/>
          <a:stretch>
            <a:fillRect/>
          </a:stretch>
        </p:blipFill>
        <p:spPr>
          <a:xfrm>
            <a:off x="4267847" y="5817549"/>
            <a:ext cx="207264" cy="231648"/>
          </a:xfrm>
          <a:prstGeom prst="rect">
            <a:avLst/>
          </a:prstGeom>
        </p:spPr>
      </p:pic>
      <p:pic>
        <p:nvPicPr>
          <p:cNvPr id="14" name="Picture 13" descr="ch14fig08-1f.jpg"/>
          <p:cNvPicPr>
            <a:picLocks noChangeAspect="1"/>
          </p:cNvPicPr>
          <p:nvPr/>
        </p:nvPicPr>
        <p:blipFill>
          <a:blip r:embed="rId7">
            <a:clrChange>
              <a:clrFrom>
                <a:srgbClr val="FFFFFF"/>
              </a:clrFrom>
              <a:clrTo>
                <a:srgbClr val="FFFFFF">
                  <a:alpha val="0"/>
                </a:srgbClr>
              </a:clrTo>
            </a:clrChange>
          </a:blip>
          <a:stretch>
            <a:fillRect/>
          </a:stretch>
        </p:blipFill>
        <p:spPr>
          <a:xfrm>
            <a:off x="4334634" y="1296088"/>
            <a:ext cx="780288" cy="4462272"/>
          </a:xfrm>
          <a:prstGeom prst="rect">
            <a:avLst/>
          </a:prstGeom>
        </p:spPr>
      </p:pic>
      <p:pic>
        <p:nvPicPr>
          <p:cNvPr id="15" name="Picture 14" descr="ch14fig08-1c.jpg"/>
          <p:cNvPicPr>
            <a:picLocks noChangeAspect="1"/>
          </p:cNvPicPr>
          <p:nvPr/>
        </p:nvPicPr>
        <p:blipFill>
          <a:blip r:embed="rId8">
            <a:clrChange>
              <a:clrFrom>
                <a:srgbClr val="FFFFFF"/>
              </a:clrFrom>
              <a:clrTo>
                <a:srgbClr val="FFFFFF">
                  <a:alpha val="0"/>
                </a:srgbClr>
              </a:clrTo>
            </a:clrChange>
          </a:blip>
          <a:stretch>
            <a:fillRect/>
          </a:stretch>
        </p:blipFill>
        <p:spPr>
          <a:xfrm>
            <a:off x="4277369" y="2500060"/>
            <a:ext cx="493776" cy="182880"/>
          </a:xfrm>
          <a:prstGeom prst="rect">
            <a:avLst/>
          </a:prstGeom>
        </p:spPr>
      </p:pic>
      <p:pic>
        <p:nvPicPr>
          <p:cNvPr id="16" name="Picture 15" descr="ch14fig08-1g.jpg"/>
          <p:cNvPicPr>
            <a:picLocks noChangeAspect="1"/>
          </p:cNvPicPr>
          <p:nvPr/>
        </p:nvPicPr>
        <p:blipFill>
          <a:blip r:embed="rId9">
            <a:clrChange>
              <a:clrFrom>
                <a:srgbClr val="FFFFFF"/>
              </a:clrFrom>
              <a:clrTo>
                <a:srgbClr val="FFFFFF">
                  <a:alpha val="0"/>
                </a:srgbClr>
              </a:clrTo>
            </a:clrChange>
          </a:blip>
          <a:stretch>
            <a:fillRect/>
          </a:stretch>
        </p:blipFill>
        <p:spPr>
          <a:xfrm>
            <a:off x="4003075" y="6137271"/>
            <a:ext cx="755904" cy="585216"/>
          </a:xfrm>
          <a:prstGeom prst="rect">
            <a:avLst/>
          </a:prstGeom>
        </p:spPr>
      </p:pic>
      <p:pic>
        <p:nvPicPr>
          <p:cNvPr id="17" name="Picture 16" descr="ch14fig08-2a.jpg"/>
          <p:cNvPicPr>
            <a:picLocks noChangeAspect="1"/>
          </p:cNvPicPr>
          <p:nvPr/>
        </p:nvPicPr>
        <p:blipFill>
          <a:blip r:embed="rId10">
            <a:clrChange>
              <a:clrFrom>
                <a:srgbClr val="FFFFFF"/>
              </a:clrFrom>
              <a:clrTo>
                <a:srgbClr val="FFFFFF">
                  <a:alpha val="0"/>
                </a:srgbClr>
              </a:clrTo>
            </a:clrChange>
          </a:blip>
          <a:stretch>
            <a:fillRect/>
          </a:stretch>
        </p:blipFill>
        <p:spPr>
          <a:xfrm>
            <a:off x="2470768" y="2709202"/>
            <a:ext cx="3572256" cy="2877312"/>
          </a:xfrm>
          <a:prstGeom prst="rect">
            <a:avLst/>
          </a:prstGeom>
        </p:spPr>
      </p:pic>
      <p:pic>
        <p:nvPicPr>
          <p:cNvPr id="18" name="Picture 17" descr="ch14fig08-2c.jpg"/>
          <p:cNvPicPr>
            <a:picLocks noChangeAspect="1"/>
          </p:cNvPicPr>
          <p:nvPr/>
        </p:nvPicPr>
        <p:blipFill>
          <a:blip r:embed="rId11">
            <a:clrChange>
              <a:clrFrom>
                <a:srgbClr val="FFFFFF"/>
              </a:clrFrom>
              <a:clrTo>
                <a:srgbClr val="FFFFFF">
                  <a:alpha val="0"/>
                </a:srgbClr>
              </a:clrTo>
            </a:clrChange>
          </a:blip>
          <a:stretch>
            <a:fillRect/>
          </a:stretch>
        </p:blipFill>
        <p:spPr>
          <a:xfrm>
            <a:off x="4776676" y="4405037"/>
            <a:ext cx="1194816" cy="115824"/>
          </a:xfrm>
          <a:prstGeom prst="rect">
            <a:avLst/>
          </a:prstGeom>
        </p:spPr>
      </p:pic>
      <p:pic>
        <p:nvPicPr>
          <p:cNvPr id="19" name="Picture 18" descr="ch14fig08-2d.jpg"/>
          <p:cNvPicPr>
            <a:picLocks noChangeAspect="1"/>
          </p:cNvPicPr>
          <p:nvPr/>
        </p:nvPicPr>
        <p:blipFill>
          <a:blip r:embed="rId12"/>
          <a:stretch>
            <a:fillRect/>
          </a:stretch>
        </p:blipFill>
        <p:spPr>
          <a:xfrm>
            <a:off x="3565889" y="5942299"/>
            <a:ext cx="560832" cy="115824"/>
          </a:xfrm>
          <a:prstGeom prst="rect">
            <a:avLst/>
          </a:prstGeom>
        </p:spPr>
      </p:pic>
      <p:pic>
        <p:nvPicPr>
          <p:cNvPr id="20" name="Picture 19" descr="ch14fig08-2e.jpg"/>
          <p:cNvPicPr>
            <a:picLocks noChangeAspect="1"/>
          </p:cNvPicPr>
          <p:nvPr/>
        </p:nvPicPr>
        <p:blipFill>
          <a:blip r:embed="rId13">
            <a:clrChange>
              <a:clrFrom>
                <a:srgbClr val="FFFFFF"/>
              </a:clrFrom>
              <a:clrTo>
                <a:srgbClr val="FFFFFF">
                  <a:alpha val="0"/>
                </a:srgbClr>
              </a:clrTo>
            </a:clrChange>
          </a:blip>
          <a:stretch>
            <a:fillRect/>
          </a:stretch>
        </p:blipFill>
        <p:spPr>
          <a:xfrm>
            <a:off x="2853977" y="5872532"/>
            <a:ext cx="896112" cy="847344"/>
          </a:xfrm>
          <a:prstGeom prst="rect">
            <a:avLst/>
          </a:prstGeom>
        </p:spPr>
      </p:pic>
      <p:pic>
        <p:nvPicPr>
          <p:cNvPr id="21" name="Picture 20" descr="ch14fig08-2f.jpg"/>
          <p:cNvPicPr>
            <a:picLocks noChangeAspect="1"/>
          </p:cNvPicPr>
          <p:nvPr/>
        </p:nvPicPr>
        <p:blipFill>
          <a:blip r:embed="rId14">
            <a:clrChange>
              <a:clrFrom>
                <a:srgbClr val="FFFFFF"/>
              </a:clrFrom>
              <a:clrTo>
                <a:srgbClr val="FFFFFF">
                  <a:alpha val="0"/>
                </a:srgbClr>
              </a:clrTo>
            </a:clrChange>
          </a:blip>
          <a:stretch>
            <a:fillRect/>
          </a:stretch>
        </p:blipFill>
        <p:spPr>
          <a:xfrm>
            <a:off x="1665550" y="2750706"/>
            <a:ext cx="121920" cy="579120"/>
          </a:xfrm>
          <a:prstGeom prst="rect">
            <a:avLst/>
          </a:prstGeom>
        </p:spPr>
      </p:pic>
      <p:pic>
        <p:nvPicPr>
          <p:cNvPr id="22" name="Picture 21" descr="ch14fig08-2g.jpg"/>
          <p:cNvPicPr>
            <a:picLocks noChangeAspect="1"/>
          </p:cNvPicPr>
          <p:nvPr/>
        </p:nvPicPr>
        <p:blipFill>
          <a:blip r:embed="rId15">
            <a:clrChange>
              <a:clrFrom>
                <a:srgbClr val="FFFFFF"/>
              </a:clrFrom>
              <a:clrTo>
                <a:srgbClr val="FFFFFF">
                  <a:alpha val="0"/>
                </a:srgbClr>
              </a:clrTo>
            </a:clrChange>
          </a:blip>
          <a:stretch>
            <a:fillRect/>
          </a:stretch>
        </p:blipFill>
        <p:spPr>
          <a:xfrm>
            <a:off x="1608314" y="3422336"/>
            <a:ext cx="1706880" cy="2310384"/>
          </a:xfrm>
          <a:prstGeom prst="rect">
            <a:avLst/>
          </a:prstGeom>
        </p:spPr>
      </p:pic>
      <p:pic>
        <p:nvPicPr>
          <p:cNvPr id="23" name="Picture 22" descr="ch14fig08-2b.jpg"/>
          <p:cNvPicPr>
            <a:picLocks noChangeAspect="1"/>
          </p:cNvPicPr>
          <p:nvPr/>
        </p:nvPicPr>
        <p:blipFill>
          <a:blip r:embed="rId16">
            <a:clrChange>
              <a:clrFrom>
                <a:srgbClr val="FFFFFF"/>
              </a:clrFrom>
              <a:clrTo>
                <a:srgbClr val="FFFFFF">
                  <a:alpha val="0"/>
                </a:srgbClr>
              </a:clrTo>
            </a:clrChange>
          </a:blip>
          <a:stretch>
            <a:fillRect/>
          </a:stretch>
        </p:blipFill>
        <p:spPr>
          <a:xfrm>
            <a:off x="3220519" y="3448381"/>
            <a:ext cx="487680" cy="176784"/>
          </a:xfrm>
          <a:prstGeom prst="rect">
            <a:avLst/>
          </a:prstGeom>
        </p:spPr>
      </p:pic>
      <p:pic>
        <p:nvPicPr>
          <p:cNvPr id="24" name="Picture 23" descr="ch14fig08-0.jpg"/>
          <p:cNvPicPr>
            <a:picLocks noChangeAspect="1"/>
          </p:cNvPicPr>
          <p:nvPr/>
        </p:nvPicPr>
        <p:blipFill>
          <a:blip r:embed="rId17">
            <a:clrChange>
              <a:clrFrom>
                <a:srgbClr val="FFFFFF"/>
              </a:clrFrom>
              <a:clrTo>
                <a:srgbClr val="FFFFFF">
                  <a:alpha val="0"/>
                </a:srgbClr>
              </a:clrTo>
            </a:clrChange>
          </a:blip>
          <a:stretch>
            <a:fillRect/>
          </a:stretch>
        </p:blipFill>
        <p:spPr>
          <a:xfrm>
            <a:off x="612648" y="883920"/>
            <a:ext cx="7918704" cy="5974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000"/>
                                        <p:tgtEl>
                                          <p:spTgt spid="11"/>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1000"/>
                                        <p:tgtEl>
                                          <p:spTgt spid="18"/>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10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par>
                                <p:cTn id="47" presetID="22" presetClass="entr" presetSubtype="1"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500"/>
                                        <p:tgtEl>
                                          <p:spTgt spid="21"/>
                                        </p:tgtEl>
                                      </p:cBhvr>
                                    </p:animEffect>
                                  </p:childTnLst>
                                </p:cTn>
                              </p:par>
                            </p:childTnLst>
                          </p:cTn>
                        </p:par>
                        <p:par>
                          <p:cTn id="50" fill="hold">
                            <p:stCondLst>
                              <p:cond delay="500"/>
                            </p:stCondLst>
                            <p:childTnLst>
                              <p:par>
                                <p:cTn id="51" presetID="22" presetClass="entr" presetSubtype="4"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dirty="0">
                <a:latin typeface="Arial" pitchFamily="-103" charset="0"/>
                <a:cs typeface="MS PGothic" pitchFamily="34" charset="-128"/>
              </a:rPr>
              <a:t>—</a:t>
            </a:r>
            <a:r>
              <a:rPr lang="en-US" dirty="0" smtClean="0">
                <a:latin typeface="Arial" pitchFamily="-107" charset="0"/>
                <a:cs typeface="Arial" pitchFamily="-107" charset="0"/>
              </a:rPr>
              <a:t>2 </a:t>
            </a:r>
            <a:endParaRPr lang="en-US" dirty="0">
              <a:latin typeface="Helvetica Neue" pitchFamily="-107" charset="0"/>
              <a:cs typeface="Arial" pitchFamily="-107" charset="0"/>
            </a:endParaRPr>
          </a:p>
        </p:txBody>
      </p:sp>
      <p:sp>
        <p:nvSpPr>
          <p:cNvPr id="55298"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What is true about the magnitude of the Great Depression?</a:t>
            </a:r>
          </a:p>
          <a:p>
            <a:pPr marL="971550" lvl="1" indent="-514350">
              <a:buFont typeface="+mj-lt"/>
              <a:buAutoNum type="alphaUcPeriod"/>
            </a:pPr>
            <a:r>
              <a:rPr lang="en-US" sz="2800" dirty="0">
                <a:latin typeface="Arial" pitchFamily="-107" charset="0"/>
                <a:cs typeface="Arial" pitchFamily="-107" charset="0"/>
              </a:rPr>
              <a:t>Output fell by 4% during the Depression.</a:t>
            </a:r>
          </a:p>
          <a:p>
            <a:pPr marL="971550" lvl="1" indent="-514350">
              <a:buFont typeface="Calibri" pitchFamily="-107" charset="0"/>
              <a:buAutoNum type="alphaUcPeriod"/>
            </a:pPr>
            <a:r>
              <a:rPr lang="en-US" sz="2800" dirty="0">
                <a:latin typeface="Arial" pitchFamily="-107" charset="0"/>
                <a:cs typeface="Arial" pitchFamily="-107" charset="0"/>
              </a:rPr>
              <a:t>A large increase in the money supply almost caused hyperinflation.</a:t>
            </a:r>
          </a:p>
          <a:p>
            <a:pPr marL="971550" lvl="1" indent="-514350">
              <a:buFont typeface="Calibri" pitchFamily="-107" charset="0"/>
              <a:buAutoNum type="alphaUcPeriod"/>
            </a:pPr>
            <a:r>
              <a:rPr lang="en-US" sz="2800" dirty="0">
                <a:latin typeface="Arial" pitchFamily="-107" charset="0"/>
                <a:cs typeface="Arial" pitchFamily="-107" charset="0"/>
              </a:rPr>
              <a:t>Prices rose higher than any time in the previous century.</a:t>
            </a:r>
          </a:p>
          <a:p>
            <a:pPr marL="971550" lvl="1" indent="-514350">
              <a:buFont typeface="Calibri" pitchFamily="-107" charset="0"/>
              <a:buAutoNum type="alphaUcPeriod"/>
            </a:pPr>
            <a:r>
              <a:rPr lang="en-US" sz="2800" dirty="0">
                <a:latin typeface="Arial" pitchFamily="-107" charset="0"/>
                <a:cs typeface="Arial" pitchFamily="-107" charset="0"/>
              </a:rPr>
              <a:t>Unemployment reached a level of 25%.</a:t>
            </a:r>
          </a:p>
        </p:txBody>
      </p:sp>
      <p:sp>
        <p:nvSpPr>
          <p:cNvPr id="4" name="Rectangle 3" descr="Correct answer: D, Unemployment reached a level of 25%."/>
          <p:cNvSpPr/>
          <p:nvPr/>
        </p:nvSpPr>
        <p:spPr>
          <a:xfrm>
            <a:off x="922338" y="5172075"/>
            <a:ext cx="7007225" cy="5857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Causes of the </a:t>
            </a:r>
            <a:r>
              <a:rPr lang="en-US" dirty="0" smtClean="0">
                <a:latin typeface="Arial" pitchFamily="-107" charset="0"/>
                <a:cs typeface="Arial" pitchFamily="-107" charset="0"/>
              </a:rPr>
              <a:t>Depression</a:t>
            </a:r>
            <a:r>
              <a:rPr lang="en-US" dirty="0">
                <a:latin typeface="Arial" pitchFamily="-103" charset="0"/>
                <a:cs typeface="MS PGothic" pitchFamily="34" charset="-128"/>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24579" name="Content Placeholder 2"/>
          <p:cNvSpPr>
            <a:spLocks noGrp="1"/>
          </p:cNvSpPr>
          <p:nvPr>
            <p:ph idx="1"/>
          </p:nvPr>
        </p:nvSpPr>
        <p:spPr>
          <a:xfrm>
            <a:off x="457200" y="1712913"/>
            <a:ext cx="8229600" cy="4895850"/>
          </a:xfrm>
        </p:spPr>
        <p:txBody>
          <a:bodyPr/>
          <a:lstStyle/>
          <a:p>
            <a:r>
              <a:rPr lang="en-US" sz="3000" dirty="0">
                <a:latin typeface="Arial" pitchFamily="-107" charset="0"/>
                <a:cs typeface="Arial" pitchFamily="-107" charset="0"/>
              </a:rPr>
              <a:t>Macroeconomic policy</a:t>
            </a:r>
          </a:p>
          <a:p>
            <a:pPr lvl="1"/>
            <a:r>
              <a:rPr lang="en-US" sz="2400" dirty="0">
                <a:latin typeface="Arial" pitchFamily="-107" charset="0"/>
                <a:cs typeface="Arial" pitchFamily="-107" charset="0"/>
              </a:rPr>
              <a:t>Government acts to influence the direction of the overall economy</a:t>
            </a:r>
          </a:p>
          <a:p>
            <a:pPr lvl="1"/>
            <a:r>
              <a:rPr lang="en-US" sz="2400" b="1" i="1" dirty="0" smtClean="0">
                <a:solidFill>
                  <a:schemeClr val="accent6"/>
                </a:solidFill>
                <a:latin typeface="Arial" pitchFamily="-103" charset="0"/>
                <a:cs typeface="Arial" pitchFamily="-103" charset="0"/>
              </a:rPr>
              <a:t>Much of the Depression was caused by faulty macroeconomic policy.</a:t>
            </a:r>
            <a:endParaRPr lang="en-US" sz="2400" b="1" i="1" dirty="0">
              <a:solidFill>
                <a:schemeClr val="accent6"/>
              </a:solidFill>
              <a:latin typeface="Arial" pitchFamily="-107" charset="0"/>
              <a:cs typeface="Arial" pitchFamily="-107" charset="0"/>
            </a:endParaRPr>
          </a:p>
          <a:p>
            <a:r>
              <a:rPr lang="en-US" sz="3000" dirty="0">
                <a:latin typeface="Arial" pitchFamily="-107" charset="0"/>
                <a:cs typeface="Arial" pitchFamily="-107" charset="0"/>
              </a:rPr>
              <a:t>Fiscal policy:</a:t>
            </a:r>
          </a:p>
          <a:p>
            <a:pPr lvl="1"/>
            <a:r>
              <a:rPr lang="en-US" sz="2400" dirty="0">
                <a:latin typeface="Arial" pitchFamily="-107" charset="0"/>
                <a:cs typeface="Arial" pitchFamily="-107" charset="0"/>
              </a:rPr>
              <a:t>Use of government spending and taxes</a:t>
            </a:r>
          </a:p>
          <a:p>
            <a:r>
              <a:rPr lang="en-US" sz="3000" dirty="0">
                <a:latin typeface="Arial" pitchFamily="-107" charset="0"/>
                <a:cs typeface="Arial" pitchFamily="-107" charset="0"/>
              </a:rPr>
              <a:t>Monetary policy:</a:t>
            </a:r>
          </a:p>
          <a:p>
            <a:pPr lvl="1"/>
            <a:r>
              <a:rPr lang="en-US" sz="2400" dirty="0">
                <a:latin typeface="Arial" pitchFamily="-107" charset="0"/>
                <a:cs typeface="Arial" pitchFamily="-107" charset="0"/>
              </a:rPr>
              <a:t>Adjusting the money supply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Causes of the </a:t>
            </a:r>
            <a:r>
              <a:rPr lang="en-US" dirty="0" smtClean="0">
                <a:latin typeface="Arial" pitchFamily="-107" charset="0"/>
                <a:cs typeface="Arial" pitchFamily="-107" charset="0"/>
              </a:rPr>
              <a:t>Depression</a:t>
            </a:r>
            <a:r>
              <a:rPr lang="en-US" dirty="0">
                <a:latin typeface="Arial" pitchFamily="-103" charset="0"/>
                <a:cs typeface="MS PGothic" pitchFamily="34" charset="-128"/>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pic>
        <p:nvPicPr>
          <p:cNvPr id="25604" name="Picture 4" descr="I:\DirkTextbookN\Jpegs(All)\Macro Ch19-33\ch14\02_PRINECOMA_CH14.jpg"/>
          <p:cNvPicPr>
            <a:picLocks noChangeAspect="1" noChangeArrowheads="1"/>
          </p:cNvPicPr>
          <p:nvPr/>
        </p:nvPicPr>
        <p:blipFill>
          <a:blip r:embed="rId3"/>
          <a:srcRect/>
          <a:stretch>
            <a:fillRect/>
          </a:stretch>
        </p:blipFill>
        <p:spPr bwMode="auto">
          <a:xfrm>
            <a:off x="5694363" y="2082800"/>
            <a:ext cx="3141662" cy="2338388"/>
          </a:xfrm>
          <a:prstGeom prst="rect">
            <a:avLst/>
          </a:prstGeom>
          <a:noFill/>
          <a:ln w="9525">
            <a:noFill/>
            <a:miter lim="800000"/>
            <a:headEnd/>
            <a:tailEnd/>
          </a:ln>
        </p:spPr>
      </p:pic>
      <p:sp>
        <p:nvSpPr>
          <p:cNvPr id="25603" name="Content Placeholder 2"/>
          <p:cNvSpPr>
            <a:spLocks noGrp="1"/>
          </p:cNvSpPr>
          <p:nvPr>
            <p:ph idx="1"/>
          </p:nvPr>
        </p:nvSpPr>
        <p:spPr>
          <a:xfrm>
            <a:off x="457200" y="1712913"/>
            <a:ext cx="8378825" cy="4930775"/>
          </a:xfrm>
        </p:spPr>
        <p:txBody>
          <a:bodyPr/>
          <a:lstStyle/>
          <a:p>
            <a:r>
              <a:rPr lang="en-US" sz="2800" dirty="0">
                <a:latin typeface="Arial" pitchFamily="-107" charset="0"/>
                <a:cs typeface="Arial" pitchFamily="-107" charset="0"/>
              </a:rPr>
              <a:t>Stock market crash (Oct. 29, 1929—</a:t>
            </a:r>
            <a:r>
              <a:rPr lang="en-US" altLang="ja-JP" sz="2800" i="1" dirty="0">
                <a:latin typeface="Arial" pitchFamily="-107" charset="0"/>
                <a:cs typeface="Arial" pitchFamily="-107" charset="0"/>
              </a:rPr>
              <a:t>Black Thursday</a:t>
            </a:r>
            <a:r>
              <a:rPr lang="en-US" altLang="ja-JP" sz="2800" dirty="0">
                <a:latin typeface="Arial" pitchFamily="-107" charset="0"/>
                <a:cs typeface="Arial" pitchFamily="-107" charset="0"/>
              </a:rPr>
              <a:t>)</a:t>
            </a:r>
            <a:endParaRPr lang="en-US" sz="2400" dirty="0">
              <a:latin typeface="Arial" pitchFamily="-107" charset="0"/>
              <a:cs typeface="Arial" pitchFamily="-107" charset="0"/>
            </a:endParaRPr>
          </a:p>
          <a:p>
            <a:pPr lvl="1">
              <a:buFont typeface="Arial" pitchFamily="-107" charset="0"/>
              <a:buChar char="→"/>
            </a:pPr>
            <a:r>
              <a:rPr lang="en-US" sz="2400" dirty="0">
                <a:latin typeface="Arial" pitchFamily="-107" charset="0"/>
                <a:cs typeface="Arial" pitchFamily="-107" charset="0"/>
              </a:rPr>
              <a:t> L</a:t>
            </a:r>
            <a:r>
              <a:rPr lang="en-US" altLang="ja-JP" sz="2400" dirty="0">
                <a:latin typeface="Arial" pitchFamily="-107" charset="0"/>
                <a:cs typeface="Arial" pitchFamily="-107" charset="0"/>
              </a:rPr>
              <a:t>ower expected future income</a:t>
            </a:r>
          </a:p>
          <a:p>
            <a:pPr lvl="1">
              <a:buFont typeface="Arial" pitchFamily="-107" charset="0"/>
              <a:buChar char="→"/>
            </a:pPr>
            <a:r>
              <a:rPr lang="en-US" altLang="ja-JP" sz="2400" dirty="0">
                <a:latin typeface="Arial" pitchFamily="-107" charset="0"/>
                <a:cs typeface="Arial" pitchFamily="-107" charset="0"/>
              </a:rPr>
              <a:t> AD decreased</a:t>
            </a:r>
          </a:p>
          <a:p>
            <a:pPr lvl="1">
              <a:buFont typeface="Arial" pitchFamily="-107" charset="0"/>
              <a:buChar char="→"/>
            </a:pPr>
            <a:r>
              <a:rPr lang="en-US" sz="2400" dirty="0">
                <a:latin typeface="Arial" pitchFamily="-107" charset="0"/>
                <a:cs typeface="Arial" pitchFamily="-107" charset="0"/>
              </a:rPr>
              <a:t> 1929–1932: </a:t>
            </a:r>
            <a:r>
              <a:rPr lang="en-US" sz="2400" b="1" dirty="0">
                <a:solidFill>
                  <a:schemeClr val="accent6"/>
                </a:solidFill>
                <a:latin typeface="Arial" pitchFamily="-107" charset="0"/>
                <a:cs typeface="Arial" pitchFamily="-107" charset="0"/>
              </a:rPr>
              <a:t>stock prices fell </a:t>
            </a:r>
          </a:p>
          <a:p>
            <a:pPr lvl="1">
              <a:buFont typeface="Arial" pitchFamily="-107" charset="0"/>
              <a:buNone/>
            </a:pPr>
            <a:r>
              <a:rPr lang="en-US" sz="2400" b="1" dirty="0">
                <a:solidFill>
                  <a:schemeClr val="accent6"/>
                </a:solidFill>
                <a:latin typeface="Arial" pitchFamily="-107" charset="0"/>
                <a:cs typeface="Arial" pitchFamily="-107" charset="0"/>
              </a:rPr>
              <a:t>	by almost 90%</a:t>
            </a:r>
          </a:p>
          <a:p>
            <a:r>
              <a:rPr lang="en-US" sz="2800" dirty="0">
                <a:latin typeface="Arial" pitchFamily="-107" charset="0"/>
                <a:cs typeface="Arial" pitchFamily="-107" charset="0"/>
              </a:rPr>
              <a:t>Government policy response</a:t>
            </a:r>
            <a:endParaRPr lang="en-US" altLang="ja-JP" sz="2800" dirty="0">
              <a:latin typeface="Arial" pitchFamily="-107" charset="0"/>
              <a:cs typeface="Arial" pitchFamily="-107" charset="0"/>
            </a:endParaRPr>
          </a:p>
          <a:p>
            <a:pPr lvl="1"/>
            <a:r>
              <a:rPr lang="en-US" sz="2400" dirty="0">
                <a:latin typeface="Arial" pitchFamily="-107" charset="0"/>
                <a:cs typeface="Arial" pitchFamily="-107" charset="0"/>
              </a:rPr>
              <a:t>Policymakers believed stock prices were too high</a:t>
            </a:r>
          </a:p>
          <a:p>
            <a:pPr lvl="1">
              <a:buFont typeface="Arial" pitchFamily="-107" charset="0"/>
              <a:buChar char="→"/>
            </a:pPr>
            <a:r>
              <a:rPr lang="en-US" sz="2400" dirty="0">
                <a:latin typeface="Arial" pitchFamily="-107" charset="0"/>
                <a:cs typeface="Arial" pitchFamily="-107" charset="0"/>
              </a:rPr>
              <a:t> 1928 and 1929: government reduced the money supply</a:t>
            </a:r>
          </a:p>
          <a:p>
            <a:pPr lvl="1">
              <a:buFont typeface="Arial" pitchFamily="-107" charset="0"/>
              <a:buChar char="→"/>
            </a:pPr>
            <a:r>
              <a:rPr lang="en-US" sz="2400" dirty="0">
                <a:latin typeface="Arial" pitchFamily="-107" charset="0"/>
                <a:cs typeface="Arial" pitchFamily="-107" charset="0"/>
              </a:rPr>
              <a:t> Lower money supply caused </a:t>
            </a:r>
            <a:r>
              <a:rPr lang="en-US" sz="2400" b="1" dirty="0" smtClean="0">
                <a:solidFill>
                  <a:schemeClr val="accent6"/>
                </a:solidFill>
                <a:latin typeface="Arial" pitchFamily="-103" charset="0"/>
                <a:cs typeface="Arial" pitchFamily="-103" charset="0"/>
              </a:rPr>
              <a:t>panic</a:t>
            </a:r>
            <a:endParaRPr lang="en-US" altLang="en-US" sz="2400" b="1" dirty="0">
              <a:solidFill>
                <a:schemeClr val="accent6"/>
              </a:solidFill>
              <a:latin typeface="Arial" panose="020B0604020202020204" pitchFamily="34" charset="0"/>
            </a:endParaRPr>
          </a:p>
          <a:p>
            <a:pPr lvl="1">
              <a:buFont typeface="Arial" pitchFamily="-107" charset="0"/>
              <a:buChar char="→"/>
            </a:pPr>
            <a:endParaRPr lang="en-US" sz="2400" b="1"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This policy error caused bank problems all over the country as financial panic spread.</a:t>
            </a:r>
          </a:p>
          <a:p>
            <a:pPr lvl="1"/>
            <a:r>
              <a:rPr lang="en-US" sz="2400" dirty="0">
                <a:latin typeface="Arial" pitchFamily="-107" charset="0"/>
                <a:cs typeface="Arial" pitchFamily="-107" charset="0"/>
              </a:rPr>
              <a:t>1930–1933: 9,000 banks failed</a:t>
            </a:r>
          </a:p>
          <a:p>
            <a:pPr lvl="1"/>
            <a:r>
              <a:rPr lang="en-US" sz="2400" dirty="0">
                <a:latin typeface="Arial" pitchFamily="-107" charset="0"/>
                <a:cs typeface="Arial" pitchFamily="-107" charset="0"/>
              </a:rPr>
              <a:t>Government chose </a:t>
            </a:r>
            <a:r>
              <a:rPr lang="en-US" sz="2400" i="1" dirty="0">
                <a:latin typeface="Arial" pitchFamily="-107" charset="0"/>
                <a:cs typeface="Arial" pitchFamily="-107" charset="0"/>
              </a:rPr>
              <a:t>not </a:t>
            </a:r>
            <a:r>
              <a:rPr lang="en-US" sz="2400" dirty="0">
                <a:latin typeface="Arial" pitchFamily="-107" charset="0"/>
                <a:cs typeface="Arial" pitchFamily="-107" charset="0"/>
              </a:rPr>
              <a:t>to lend to these banks.</a:t>
            </a:r>
          </a:p>
          <a:p>
            <a:pPr lvl="1"/>
            <a:r>
              <a:rPr lang="en-US" sz="2400" dirty="0">
                <a:latin typeface="Arial" pitchFamily="-107" charset="0"/>
                <a:cs typeface="Arial" pitchFamily="-107" charset="0"/>
              </a:rPr>
              <a:t>Thus, the money supply decreased even further.</a:t>
            </a:r>
          </a:p>
          <a:p>
            <a:pPr lvl="1"/>
            <a:r>
              <a:rPr lang="en-US" sz="2400" dirty="0">
                <a:latin typeface="Arial" pitchFamily="-107" charset="0"/>
                <a:cs typeface="Arial" pitchFamily="-107" charset="0"/>
              </a:rPr>
              <a:t>1929–1933: money supply decreased by one-third</a:t>
            </a:r>
          </a:p>
          <a:p>
            <a:r>
              <a:rPr lang="en-US" sz="2800" dirty="0">
                <a:latin typeface="Arial" pitchFamily="-107" charset="0"/>
                <a:cs typeface="Arial" pitchFamily="-107" charset="0"/>
              </a:rPr>
              <a:t>Most economists</a:t>
            </a:r>
            <a:r>
              <a:rPr lang="en-US" altLang="ja-JP" sz="2800" dirty="0">
                <a:latin typeface="Arial" pitchFamily="-107" charset="0"/>
                <a:cs typeface="Arial" pitchFamily="-107" charset="0"/>
              </a:rPr>
              <a:t> today think that </a:t>
            </a:r>
          </a:p>
          <a:p>
            <a:pPr lvl="1"/>
            <a:r>
              <a:rPr lang="en-US" altLang="ja-JP" sz="2400" i="1" dirty="0">
                <a:latin typeface="Arial" pitchFamily="-107" charset="0"/>
                <a:cs typeface="Arial" pitchFamily="-107" charset="0"/>
              </a:rPr>
              <a:t>t</a:t>
            </a:r>
            <a:r>
              <a:rPr lang="en-US" sz="2400" i="1" dirty="0">
                <a:latin typeface="Arial" pitchFamily="-107" charset="0"/>
                <a:cs typeface="Arial" pitchFamily="-107" charset="0"/>
              </a:rPr>
              <a:t>he money supply decline and </a:t>
            </a:r>
          </a:p>
          <a:p>
            <a:pPr lvl="1"/>
            <a:r>
              <a:rPr lang="en-US" sz="2400" i="1" dirty="0">
                <a:latin typeface="Arial" pitchFamily="-107" charset="0"/>
                <a:cs typeface="Arial" pitchFamily="-107" charset="0"/>
              </a:rPr>
              <a:t>the resulting decrease in AD </a:t>
            </a:r>
          </a:p>
          <a:p>
            <a:pPr lvl="1">
              <a:buFont typeface="Arial" pitchFamily="-107" charset="0"/>
              <a:buNone/>
            </a:pPr>
            <a:r>
              <a:rPr lang="en-US" sz="2800" dirty="0">
                <a:latin typeface="Arial" pitchFamily="-107" charset="0"/>
                <a:cs typeface="Arial" pitchFamily="-107" charset="0"/>
              </a:rPr>
              <a:t>were the primary contributors to the beginning of the Great Depression</a:t>
            </a:r>
          </a:p>
        </p:txBody>
      </p:sp>
      <p:sp>
        <p:nvSpPr>
          <p:cNvPr id="61442"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Causes of the </a:t>
            </a:r>
            <a:r>
              <a:rPr lang="en-US" dirty="0" smtClean="0">
                <a:latin typeface="Arial" pitchFamily="-107" charset="0"/>
                <a:cs typeface="Arial" pitchFamily="-107" charset="0"/>
              </a:rPr>
              <a:t>Depression</a:t>
            </a:r>
            <a:r>
              <a:rPr lang="en-US" dirty="0">
                <a:latin typeface="Arial" pitchFamily="-103" charset="0"/>
                <a:cs typeface="MS PGothic" pitchFamily="34" charset="-128"/>
              </a:rPr>
              <a:t>—</a:t>
            </a:r>
            <a:r>
              <a:rPr lang="en-US" dirty="0" smtClean="0">
                <a:latin typeface="Arial" pitchFamily="-107" charset="0"/>
                <a:cs typeface="Arial" pitchFamily="-107" charset="0"/>
              </a:rPr>
              <a:t>3 </a:t>
            </a:r>
            <a:endParaRPr lang="en-US"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62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It’</a:t>
            </a:r>
            <a:r>
              <a:rPr lang="en-US" altLang="ja-JP" i="1">
                <a:latin typeface="Arial" pitchFamily="-107" charset="0"/>
                <a:cs typeface="Arial" pitchFamily="-107" charset="0"/>
              </a:rPr>
              <a:t>s A Wonderful Life</a:t>
            </a:r>
            <a:endParaRPr lang="en-US">
              <a:latin typeface="Arial" pitchFamily="-107" charset="0"/>
              <a:cs typeface="Arial" pitchFamily="-107" charset="0"/>
            </a:endParaRPr>
          </a:p>
        </p:txBody>
      </p:sp>
      <p:sp>
        <p:nvSpPr>
          <p:cNvPr id="63490" name="Content Placeholder 2"/>
          <p:cNvSpPr>
            <a:spLocks noGrp="1"/>
          </p:cNvSpPr>
          <p:nvPr>
            <p:ph idx="1"/>
          </p:nvPr>
        </p:nvSpPr>
        <p:spPr>
          <a:xfrm>
            <a:off x="457200" y="1712913"/>
            <a:ext cx="8229600" cy="4895850"/>
          </a:xfrm>
        </p:spPr>
        <p:txBody>
          <a:bodyPr/>
          <a:lstStyle/>
          <a:p>
            <a:r>
              <a:rPr lang="en-US" sz="2800" i="1">
                <a:latin typeface="Arial" pitchFamily="-107" charset="0"/>
                <a:cs typeface="Arial" pitchFamily="-107" charset="0"/>
              </a:rPr>
              <a:t>It’</a:t>
            </a:r>
            <a:r>
              <a:rPr lang="en-US" altLang="ja-JP" sz="2800" i="1">
                <a:latin typeface="Arial" pitchFamily="-107" charset="0"/>
                <a:cs typeface="Arial" pitchFamily="-107" charset="0"/>
              </a:rPr>
              <a:t>s a Wonderful Life </a:t>
            </a:r>
            <a:r>
              <a:rPr lang="en-US" altLang="ja-JP" sz="2800">
                <a:latin typeface="Arial" pitchFamily="-107" charset="0"/>
                <a:cs typeface="Arial" pitchFamily="-107" charset="0"/>
              </a:rPr>
              <a:t>(1946)</a:t>
            </a:r>
          </a:p>
          <a:p>
            <a:pPr lvl="1"/>
            <a:r>
              <a:rPr lang="en-US" sz="2400">
                <a:latin typeface="Arial" pitchFamily="-107" charset="0"/>
                <a:cs typeface="Arial" pitchFamily="-107" charset="0"/>
              </a:rPr>
              <a:t>This is the bank run scene.</a:t>
            </a:r>
          </a:p>
          <a:p>
            <a:pPr lvl="1"/>
            <a:r>
              <a:rPr lang="en-US" sz="2400">
                <a:latin typeface="Arial" pitchFamily="-107" charset="0"/>
                <a:cs typeface="Arial" pitchFamily="-107" charset="0"/>
              </a:rPr>
              <a:t>During the Depression, bank runs caused the failure of many banks.</a:t>
            </a:r>
          </a:p>
        </p:txBody>
      </p:sp>
      <p:pic>
        <p:nvPicPr>
          <p:cNvPr id="63491" name="Picture 5" descr="I:\DirkTextbookN\Jpegs(All)\Macro Ch19-33\ch17\09_PRINECOMA_CH17.jpg">
            <a:hlinkClick r:id="rId3"/>
          </p:cNvPr>
          <p:cNvPicPr>
            <a:picLocks noChangeAspect="1" noChangeArrowheads="1"/>
          </p:cNvPicPr>
          <p:nvPr/>
        </p:nvPicPr>
        <p:blipFill>
          <a:blip r:embed="rId4"/>
          <a:srcRect/>
          <a:stretch>
            <a:fillRect/>
          </a:stretch>
        </p:blipFill>
        <p:spPr bwMode="auto">
          <a:xfrm>
            <a:off x="2932113" y="3865563"/>
            <a:ext cx="3279775" cy="2325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Great Depression: Other Factors</a:t>
            </a:r>
          </a:p>
        </p:txBody>
      </p:sp>
      <p:sp>
        <p:nvSpPr>
          <p:cNvPr id="28675"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Taxes</a:t>
            </a:r>
          </a:p>
          <a:p>
            <a:pPr lvl="1"/>
            <a:r>
              <a:rPr lang="en-US" sz="2800">
                <a:latin typeface="Arial" pitchFamily="-107" charset="0"/>
                <a:cs typeface="Arial" pitchFamily="-107" charset="0"/>
              </a:rPr>
              <a:t>Early 1930s: Hoover and Roosevelt raised taxes in attempts to balance the budget</a:t>
            </a:r>
          </a:p>
          <a:p>
            <a:pPr lvl="1">
              <a:buFont typeface="Arial" pitchFamily="-107" charset="0"/>
              <a:buChar char="→"/>
            </a:pPr>
            <a:r>
              <a:rPr lang="en-US" sz="2600">
                <a:latin typeface="Arial" pitchFamily="-107" charset="0"/>
                <a:cs typeface="Arial" pitchFamily="-107" charset="0"/>
              </a:rPr>
              <a:t> Further reduced AD</a:t>
            </a:r>
          </a:p>
          <a:p>
            <a:r>
              <a:rPr lang="en-US" sz="3000">
                <a:latin typeface="Arial" pitchFamily="-107" charset="0"/>
                <a:cs typeface="Arial" pitchFamily="-107" charset="0"/>
              </a:rPr>
              <a:t>Smoot-Hawley Tariff Act</a:t>
            </a:r>
          </a:p>
          <a:p>
            <a:pPr lvl="1"/>
            <a:r>
              <a:rPr lang="en-US" sz="2800">
                <a:latin typeface="Arial" pitchFamily="-107" charset="0"/>
                <a:cs typeface="Arial" pitchFamily="-107" charset="0"/>
              </a:rPr>
              <a:t>Imposed tariffs on thousands of imported goods</a:t>
            </a:r>
          </a:p>
          <a:p>
            <a:pPr lvl="1"/>
            <a:r>
              <a:rPr lang="en-US" sz="2800">
                <a:latin typeface="Arial" pitchFamily="-107" charset="0"/>
                <a:cs typeface="Arial" pitchFamily="-107" charset="0"/>
              </a:rPr>
              <a:t>Initiated a </a:t>
            </a:r>
            <a:r>
              <a:rPr lang="en-US" altLang="ja-JP" sz="2800" i="1">
                <a:latin typeface="Arial" pitchFamily="-107" charset="0"/>
                <a:cs typeface="Arial" pitchFamily="-107" charset="0"/>
              </a:rPr>
              <a:t>trade war</a:t>
            </a:r>
          </a:p>
          <a:p>
            <a:pPr lvl="2"/>
            <a:r>
              <a:rPr lang="en-US" altLang="ja-JP">
                <a:latin typeface="Arial" pitchFamily="-107" charset="0"/>
                <a:ea typeface="Helvetica Neue" pitchFamily="-107" charset="0"/>
                <a:cs typeface="Helvetica Neue" pitchFamily="-107" charset="0"/>
              </a:rPr>
              <a:t>Other countries taxed U.S. exports</a:t>
            </a:r>
          </a:p>
          <a:p>
            <a:pPr lvl="2"/>
            <a:r>
              <a:rPr lang="en-US" altLang="ja-JP">
                <a:latin typeface="Arial" pitchFamily="-107" charset="0"/>
                <a:ea typeface="Helvetica Neue" pitchFamily="-107" charset="0"/>
                <a:cs typeface="Helvetica Neue" pitchFamily="-107" charset="0"/>
              </a:rPr>
              <a:t>Decreased global demand for U.S. products</a:t>
            </a:r>
            <a:endParaRPr lang="en-US">
              <a:latin typeface="Arial" pitchFamily="-107" charset="0"/>
              <a:ea typeface="Helvetica Neue" pitchFamily="-107" charset="0"/>
              <a:cs typeface="Helvetica Neue"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246063" y="0"/>
            <a:ext cx="8440737" cy="1519238"/>
          </a:xfrm>
        </p:spPr>
        <p:txBody>
          <a:bodyPr/>
          <a:lstStyle/>
          <a:p>
            <a:r>
              <a:rPr lang="en-US">
                <a:latin typeface="Arial" pitchFamily="-107" charset="0"/>
                <a:cs typeface="Arial" pitchFamily="-107" charset="0"/>
              </a:rPr>
              <a:t>Major Macroeconomic Debates</a:t>
            </a:r>
          </a:p>
        </p:txBody>
      </p:sp>
      <p:sp>
        <p:nvSpPr>
          <p:cNvPr id="29699" name="Content Placeholder 2"/>
          <p:cNvSpPr>
            <a:spLocks noGrp="1"/>
          </p:cNvSpPr>
          <p:nvPr>
            <p:ph sz="half" idx="1"/>
          </p:nvPr>
        </p:nvSpPr>
        <p:spPr>
          <a:xfrm>
            <a:off x="457200" y="1670050"/>
            <a:ext cx="4038600" cy="5003800"/>
          </a:xfrm>
        </p:spPr>
        <p:txBody>
          <a:bodyPr/>
          <a:lstStyle/>
          <a:p>
            <a:r>
              <a:rPr lang="en-US" sz="2800">
                <a:latin typeface="Arial" pitchFamily="-107" charset="0"/>
                <a:cs typeface="Arial" pitchFamily="-107" charset="0"/>
              </a:rPr>
              <a:t>Classical economists:</a:t>
            </a:r>
          </a:p>
          <a:p>
            <a:pPr lvl="1"/>
            <a:r>
              <a:rPr lang="en-US" altLang="ja-JP" sz="2400">
                <a:latin typeface="Arial" pitchFamily="-107" charset="0"/>
                <a:cs typeface="Arial" pitchFamily="-107" charset="0"/>
              </a:rPr>
              <a:t>Adjustment toward long-run equilibrium will happen naturally</a:t>
            </a:r>
          </a:p>
          <a:p>
            <a:pPr lvl="1"/>
            <a:r>
              <a:rPr lang="en-US" sz="2400">
                <a:latin typeface="Arial" pitchFamily="-107" charset="0"/>
                <a:cs typeface="Arial" pitchFamily="-107" charset="0"/>
              </a:rPr>
              <a:t>Prices are flexible</a:t>
            </a:r>
          </a:p>
          <a:p>
            <a:pPr lvl="1"/>
            <a:r>
              <a:rPr lang="en-US" sz="2400">
                <a:latin typeface="Arial" pitchFamily="-107" charset="0"/>
                <a:cs typeface="Arial" pitchFamily="-107" charset="0"/>
              </a:rPr>
              <a:t>Let the economy go and the market will correct itself</a:t>
            </a:r>
          </a:p>
        </p:txBody>
      </p:sp>
      <p:sp>
        <p:nvSpPr>
          <p:cNvPr id="67587" name="Content Placeholder 1"/>
          <p:cNvSpPr>
            <a:spLocks noGrp="1"/>
          </p:cNvSpPr>
          <p:nvPr>
            <p:ph sz="half" idx="2"/>
          </p:nvPr>
        </p:nvSpPr>
        <p:spPr>
          <a:xfrm>
            <a:off x="4648200" y="1670050"/>
            <a:ext cx="4252913" cy="5003800"/>
          </a:xfrm>
        </p:spPr>
        <p:txBody>
          <a:bodyPr/>
          <a:lstStyle/>
          <a:p>
            <a:r>
              <a:rPr lang="en-US" sz="2800" dirty="0">
                <a:latin typeface="Arial" pitchFamily="-107" charset="0"/>
                <a:cs typeface="Arial" pitchFamily="-107" charset="0"/>
              </a:rPr>
              <a:t>Keynesian economists:</a:t>
            </a:r>
          </a:p>
          <a:p>
            <a:pPr lvl="1"/>
            <a:r>
              <a:rPr lang="en-US" sz="2400" dirty="0">
                <a:latin typeface="Arial" pitchFamily="-107" charset="0"/>
                <a:cs typeface="Arial" pitchFamily="-107" charset="0"/>
              </a:rPr>
              <a:t>Adjustment will be long and occur unpredictably with many delays</a:t>
            </a:r>
          </a:p>
          <a:p>
            <a:pPr lvl="1"/>
            <a:r>
              <a:rPr lang="en-US" sz="2400" dirty="0">
                <a:latin typeface="Arial" pitchFamily="-107" charset="0"/>
                <a:cs typeface="Arial" pitchFamily="-107" charset="0"/>
              </a:rPr>
              <a:t>Prices are sticky</a:t>
            </a:r>
          </a:p>
          <a:p>
            <a:pPr lvl="1"/>
            <a:r>
              <a:rPr lang="en-US" sz="2400" dirty="0">
                <a:latin typeface="Arial" pitchFamily="-107" charset="0"/>
                <a:cs typeface="Arial" pitchFamily="-107" charset="0"/>
              </a:rPr>
              <a:t>Call for government interventions in the market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Classical Economics</a:t>
            </a:r>
          </a:p>
        </p:txBody>
      </p:sp>
      <p:sp>
        <p:nvSpPr>
          <p:cNvPr id="30723"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Economy is self-correcting.</a:t>
            </a:r>
          </a:p>
          <a:p>
            <a:pPr lvl="1"/>
            <a:r>
              <a:rPr lang="en-US" sz="2400" dirty="0">
                <a:latin typeface="Arial" pitchFamily="-107" charset="0"/>
                <a:cs typeface="Arial" pitchFamily="-107" charset="0"/>
              </a:rPr>
              <a:t>Generally believe in the </a:t>
            </a:r>
            <a:r>
              <a:rPr lang="en-US" sz="2400" dirty="0" smtClean="0">
                <a:latin typeface="Arial" pitchFamily="-107" charset="0"/>
                <a:cs typeface="Arial" pitchFamily="-107" charset="0"/>
              </a:rPr>
              <a:t>AD–AS </a:t>
            </a:r>
            <a:r>
              <a:rPr lang="en-US" sz="2400" dirty="0">
                <a:latin typeface="Arial" pitchFamily="-107" charset="0"/>
                <a:cs typeface="Arial" pitchFamily="-107" charset="0"/>
              </a:rPr>
              <a:t>framework shown</a:t>
            </a:r>
          </a:p>
          <a:p>
            <a:pPr lvl="1"/>
            <a:r>
              <a:rPr lang="en-US" sz="2400" dirty="0">
                <a:latin typeface="Arial" pitchFamily="-107" charset="0"/>
                <a:cs typeface="Arial" pitchFamily="-107" charset="0"/>
              </a:rPr>
              <a:t>Economy comes back to full employment in the long run, no matter what curves shifted</a:t>
            </a:r>
          </a:p>
          <a:p>
            <a:pPr lvl="1"/>
            <a:r>
              <a:rPr lang="en-US" sz="2400" dirty="0">
                <a:latin typeface="Arial" pitchFamily="-107" charset="0"/>
                <a:cs typeface="Arial" pitchFamily="-107" charset="0"/>
              </a:rPr>
              <a:t>Adjustments generally occur quickly</a:t>
            </a:r>
          </a:p>
          <a:p>
            <a:r>
              <a:rPr lang="en-US" sz="2800" dirty="0">
                <a:latin typeface="Arial" pitchFamily="-107" charset="0"/>
                <a:cs typeface="Arial" pitchFamily="-107" charset="0"/>
              </a:rPr>
              <a:t>Policies</a:t>
            </a:r>
          </a:p>
          <a:p>
            <a:pPr lvl="1"/>
            <a:r>
              <a:rPr lang="en-US" sz="2400" dirty="0">
                <a:latin typeface="Arial" pitchFamily="-107" charset="0"/>
                <a:cs typeface="Arial" pitchFamily="-107" charset="0"/>
              </a:rPr>
              <a:t>Pro-market, </a:t>
            </a:r>
            <a:r>
              <a:rPr lang="en-US" sz="2400" i="1" dirty="0">
                <a:latin typeface="Arial" pitchFamily="-107" charset="0"/>
                <a:cs typeface="Arial" pitchFamily="-107" charset="0"/>
              </a:rPr>
              <a:t>laissez-faire</a:t>
            </a:r>
          </a:p>
          <a:p>
            <a:pPr lvl="1"/>
            <a:r>
              <a:rPr lang="en-US" sz="2400" dirty="0">
                <a:latin typeface="Arial" pitchFamily="-107" charset="0"/>
                <a:cs typeface="Arial" pitchFamily="-107" charset="0"/>
              </a:rPr>
              <a:t>No significant role for government intervention in macroeconomic policy</a:t>
            </a:r>
          </a:p>
          <a:p>
            <a:pPr lvl="1"/>
            <a:r>
              <a:rPr lang="en-US" sz="2400" dirty="0">
                <a:latin typeface="Arial" pitchFamily="-107" charset="0"/>
                <a:cs typeface="Arial" pitchFamily="-107" charset="0"/>
              </a:rPr>
              <a:t>Focus on long-run growth (shifting LRAS) rather than AD shifts</a:t>
            </a:r>
          </a:p>
          <a:p>
            <a:endParaRPr lang="en-US" sz="28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Big</a:t>
            </a:r>
            <a:r>
              <a:rPr lang="en-US">
                <a:latin typeface="Helvetica Neue" pitchFamily="-107" charset="0"/>
                <a:cs typeface="Arial" pitchFamily="-107" charset="0"/>
              </a:rPr>
              <a:t> </a:t>
            </a:r>
            <a:r>
              <a:rPr lang="en-US">
                <a:latin typeface="Arial" pitchFamily="-107" charset="0"/>
                <a:cs typeface="Arial" pitchFamily="-107" charset="0"/>
              </a:rPr>
              <a:t>Questions</a:t>
            </a:r>
          </a:p>
        </p:txBody>
      </p:sp>
      <p:sp>
        <p:nvSpPr>
          <p:cNvPr id="16386"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2800" dirty="0">
                <a:latin typeface="Arial" pitchFamily="-107" charset="0"/>
                <a:cs typeface="Arial" pitchFamily="-107" charset="0"/>
              </a:rPr>
              <a:t>Exactly what happened during the Great Recession and the Great Depression?</a:t>
            </a:r>
          </a:p>
          <a:p>
            <a:pPr marL="514350" indent="-514350">
              <a:buFont typeface="Calibri" pitchFamily="-107" charset="0"/>
              <a:buAutoNum type="arabicPeriod"/>
            </a:pPr>
            <a:r>
              <a:rPr lang="en-US" sz="2800" dirty="0">
                <a:latin typeface="Arial" pitchFamily="-107" charset="0"/>
                <a:cs typeface="Arial" pitchFamily="-107" charset="0"/>
              </a:rPr>
              <a:t>What are the big disagreements in macroeconomics?</a:t>
            </a:r>
          </a:p>
        </p:txBody>
      </p:sp>
      <p:pic>
        <p:nvPicPr>
          <p:cNvPr id="16387" name="Picture 4" descr="I:\DirkTextbookN\Jpegs(All)\Macro Ch19-33\ch14\01_PRINECOMA_CH14.jpg"/>
          <p:cNvPicPr>
            <a:picLocks noChangeAspect="1" noChangeArrowheads="1"/>
          </p:cNvPicPr>
          <p:nvPr/>
        </p:nvPicPr>
        <p:blipFill>
          <a:blip r:embed="rId3"/>
          <a:srcRect/>
          <a:stretch>
            <a:fillRect/>
          </a:stretch>
        </p:blipFill>
        <p:spPr bwMode="auto">
          <a:xfrm>
            <a:off x="2762250" y="3608388"/>
            <a:ext cx="4248150" cy="3116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6"/>
          <p:cNvSpPr>
            <a:spLocks noGrp="1"/>
          </p:cNvSpPr>
          <p:nvPr>
            <p:ph type="title"/>
          </p:nvPr>
        </p:nvSpPr>
        <p:spPr>
          <a:xfrm>
            <a:off x="490538" y="-17463"/>
            <a:ext cx="8229600" cy="768351"/>
          </a:xfrm>
        </p:spPr>
        <p:txBody>
          <a:bodyPr/>
          <a:lstStyle/>
          <a:p>
            <a:r>
              <a:rPr lang="en-US">
                <a:latin typeface="Arial" pitchFamily="-107" charset="0"/>
                <a:cs typeface="Arial" pitchFamily="-107" charset="0"/>
              </a:rPr>
              <a:t>The Strict Classical View</a:t>
            </a:r>
          </a:p>
        </p:txBody>
      </p:sp>
      <p:pic>
        <p:nvPicPr>
          <p:cNvPr id="71682" name="Picture 8" descr="axes.eps"/>
          <p:cNvPicPr>
            <a:picLocks noChangeAspect="1"/>
          </p:cNvPicPr>
          <p:nvPr/>
        </p:nvPicPr>
        <p:blipFill>
          <a:blip r:embed="rId3"/>
          <a:srcRect/>
          <a:stretch>
            <a:fillRect/>
          </a:stretch>
        </p:blipFill>
        <p:spPr bwMode="auto">
          <a:xfrm>
            <a:off x="1130300" y="1085850"/>
            <a:ext cx="6721475" cy="5324475"/>
          </a:xfrm>
          <a:prstGeom prst="rect">
            <a:avLst/>
          </a:prstGeom>
          <a:noFill/>
          <a:ln w="9525">
            <a:noFill/>
            <a:miter lim="800000"/>
            <a:headEnd/>
            <a:tailEnd/>
          </a:ln>
        </p:spPr>
      </p:pic>
      <p:pic>
        <p:nvPicPr>
          <p:cNvPr id="10" name="Picture 9" descr="lras.eps"/>
          <p:cNvPicPr>
            <a:picLocks noChangeAspect="1"/>
          </p:cNvPicPr>
          <p:nvPr/>
        </p:nvPicPr>
        <p:blipFill>
          <a:blip r:embed="rId4"/>
          <a:srcRect/>
          <a:stretch>
            <a:fillRect/>
          </a:stretch>
        </p:blipFill>
        <p:spPr bwMode="auto">
          <a:xfrm>
            <a:off x="4205288" y="1606550"/>
            <a:ext cx="581025" cy="5149850"/>
          </a:xfrm>
          <a:prstGeom prst="rect">
            <a:avLst/>
          </a:prstGeom>
          <a:noFill/>
          <a:ln w="9525">
            <a:noFill/>
            <a:miter lim="800000"/>
            <a:headEnd/>
            <a:tailEnd/>
          </a:ln>
        </p:spPr>
      </p:pic>
      <p:pic>
        <p:nvPicPr>
          <p:cNvPr id="11" name="Picture 10" descr="ad3.eps"/>
          <p:cNvPicPr>
            <a:picLocks noChangeAspect="1"/>
          </p:cNvPicPr>
          <p:nvPr/>
        </p:nvPicPr>
        <p:blipFill>
          <a:blip r:embed="rId5"/>
          <a:srcRect/>
          <a:stretch>
            <a:fillRect/>
          </a:stretch>
        </p:blipFill>
        <p:spPr bwMode="auto">
          <a:xfrm>
            <a:off x="2111375" y="2947988"/>
            <a:ext cx="3578225" cy="2763837"/>
          </a:xfrm>
          <a:prstGeom prst="rect">
            <a:avLst/>
          </a:prstGeom>
          <a:noFill/>
          <a:ln w="9525">
            <a:noFill/>
            <a:miter lim="800000"/>
            <a:headEnd/>
            <a:tailEnd/>
          </a:ln>
        </p:spPr>
      </p:pic>
      <p:pic>
        <p:nvPicPr>
          <p:cNvPr id="12" name="Picture 11" descr="ad1.eps"/>
          <p:cNvPicPr>
            <a:picLocks noChangeAspect="1"/>
          </p:cNvPicPr>
          <p:nvPr/>
        </p:nvPicPr>
        <p:blipFill>
          <a:blip r:embed="rId6"/>
          <a:srcRect/>
          <a:stretch>
            <a:fillRect/>
          </a:stretch>
        </p:blipFill>
        <p:spPr bwMode="auto">
          <a:xfrm>
            <a:off x="1984375" y="2441575"/>
            <a:ext cx="4102100" cy="2881313"/>
          </a:xfrm>
          <a:prstGeom prst="rect">
            <a:avLst/>
          </a:prstGeom>
          <a:noFill/>
          <a:ln w="9525">
            <a:noFill/>
            <a:miter lim="800000"/>
            <a:headEnd/>
            <a:tailEnd/>
          </a:ln>
        </p:spPr>
      </p:pic>
      <p:pic>
        <p:nvPicPr>
          <p:cNvPr id="13" name="Picture 12" descr="ad2.eps"/>
          <p:cNvPicPr>
            <a:picLocks noChangeAspect="1"/>
          </p:cNvPicPr>
          <p:nvPr/>
        </p:nvPicPr>
        <p:blipFill>
          <a:blip r:embed="rId7"/>
          <a:srcRect/>
          <a:stretch>
            <a:fillRect/>
          </a:stretch>
        </p:blipFill>
        <p:spPr bwMode="auto">
          <a:xfrm>
            <a:off x="1984375" y="2011363"/>
            <a:ext cx="4567238" cy="2792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dirty="0">
                <a:latin typeface="Arial" pitchFamily="-103" charset="0"/>
                <a:cs typeface="MS PGothic" pitchFamily="34" charset="-128"/>
              </a:rPr>
              <a:t>—</a:t>
            </a:r>
            <a:r>
              <a:rPr lang="en-US" dirty="0" smtClean="0">
                <a:latin typeface="Arial" pitchFamily="-107" charset="0"/>
                <a:cs typeface="Arial" pitchFamily="-107" charset="0"/>
              </a:rPr>
              <a:t>3 </a:t>
            </a:r>
            <a:endParaRPr lang="en-US" dirty="0">
              <a:latin typeface="Helvetica Neue" pitchFamily="-107" charset="0"/>
              <a:cs typeface="Arial" pitchFamily="-107" charset="0"/>
            </a:endParaRPr>
          </a:p>
        </p:txBody>
      </p:sp>
      <p:sp>
        <p:nvSpPr>
          <p:cNvPr id="73730"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Classical economists will generally focus on policies that will</a:t>
            </a:r>
          </a:p>
          <a:p>
            <a:pPr marL="971550" lvl="1" indent="-514350">
              <a:buFont typeface="+mj-lt"/>
              <a:buAutoNum type="alphaUcPeriod"/>
            </a:pPr>
            <a:r>
              <a:rPr lang="en-US" sz="2800" dirty="0">
                <a:latin typeface="Arial" pitchFamily="-107" charset="0"/>
                <a:cs typeface="Arial" pitchFamily="-107" charset="0"/>
              </a:rPr>
              <a:t>cause short-run AD changes.</a:t>
            </a:r>
          </a:p>
          <a:p>
            <a:pPr marL="971550" lvl="1" indent="-514350">
              <a:buFont typeface="Calibri" pitchFamily="-107" charset="0"/>
              <a:buAutoNum type="alphaUcPeriod"/>
            </a:pPr>
            <a:r>
              <a:rPr lang="en-US" sz="2800" dirty="0">
                <a:latin typeface="Arial" pitchFamily="-107" charset="0"/>
                <a:cs typeface="Arial" pitchFamily="-107" charset="0"/>
              </a:rPr>
              <a:t>emphasize increasing the LRAS.</a:t>
            </a:r>
          </a:p>
          <a:p>
            <a:pPr marL="971550" lvl="1" indent="-514350">
              <a:buFont typeface="Calibri" pitchFamily="-107" charset="0"/>
              <a:buAutoNum type="alphaUcPeriod"/>
            </a:pPr>
            <a:r>
              <a:rPr lang="en-US" sz="2800" dirty="0">
                <a:latin typeface="Arial" pitchFamily="-107" charset="0"/>
                <a:cs typeface="Arial" pitchFamily="-107" charset="0"/>
              </a:rPr>
              <a:t>cause people to spend less money.</a:t>
            </a:r>
          </a:p>
          <a:p>
            <a:pPr marL="971550" lvl="1" indent="-514350">
              <a:buFont typeface="Calibri" pitchFamily="-107" charset="0"/>
              <a:buAutoNum type="alphaUcPeriod"/>
            </a:pPr>
            <a:r>
              <a:rPr lang="en-US" sz="2800" dirty="0">
                <a:latin typeface="Arial" pitchFamily="-107" charset="0"/>
                <a:cs typeface="Arial" pitchFamily="-107" charset="0"/>
              </a:rPr>
              <a:t>prevent GDP from increasing too fast.</a:t>
            </a:r>
          </a:p>
        </p:txBody>
      </p:sp>
      <p:sp>
        <p:nvSpPr>
          <p:cNvPr id="4" name="Rectangle 3" descr="Correct answer: B, emphasize increasing the LRAS."/>
          <p:cNvSpPr/>
          <p:nvPr/>
        </p:nvSpPr>
        <p:spPr>
          <a:xfrm>
            <a:off x="850900" y="3294319"/>
            <a:ext cx="6064250" cy="54845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Great Depression and Economic Theory</a:t>
            </a:r>
          </a:p>
        </p:txBody>
      </p:sp>
      <p:sp>
        <p:nvSpPr>
          <p:cNvPr id="33795" name="Content Placeholder 2"/>
          <p:cNvSpPr>
            <a:spLocks noGrp="1"/>
          </p:cNvSpPr>
          <p:nvPr>
            <p:ph idx="1"/>
          </p:nvPr>
        </p:nvSpPr>
        <p:spPr>
          <a:xfrm>
            <a:off x="457200" y="1712913"/>
            <a:ext cx="8229600" cy="4895850"/>
          </a:xfrm>
        </p:spPr>
        <p:txBody>
          <a:bodyPr/>
          <a:lstStyle/>
          <a:p>
            <a:r>
              <a:rPr lang="en-US" sz="3000" dirty="0">
                <a:latin typeface="Arial" pitchFamily="-107" charset="0"/>
                <a:cs typeface="Arial" pitchFamily="-107" charset="0"/>
              </a:rPr>
              <a:t>The conditions of the Great Depression were bad by almost any measure</a:t>
            </a:r>
          </a:p>
          <a:p>
            <a:pPr lvl="1"/>
            <a:r>
              <a:rPr lang="en-US" sz="2800" dirty="0">
                <a:latin typeface="Arial" pitchFamily="-107" charset="0"/>
                <a:cs typeface="Arial" pitchFamily="-107" charset="0"/>
              </a:rPr>
              <a:t>Decade-long recession</a:t>
            </a:r>
          </a:p>
          <a:p>
            <a:pPr lvl="1"/>
            <a:r>
              <a:rPr lang="en-US" sz="2800" dirty="0">
                <a:latin typeface="Arial" pitchFamily="-107" charset="0"/>
                <a:cs typeface="Arial" pitchFamily="-107" charset="0"/>
              </a:rPr>
              <a:t>From 1929 to 1933, real GDP fell 30%</a:t>
            </a:r>
          </a:p>
          <a:p>
            <a:pPr lvl="1"/>
            <a:r>
              <a:rPr lang="en-US" sz="2800" dirty="0">
                <a:latin typeface="Arial" pitchFamily="-107" charset="0"/>
                <a:cs typeface="Arial" pitchFamily="-107" charset="0"/>
              </a:rPr>
              <a:t>25% unemployment in 1933</a:t>
            </a:r>
          </a:p>
          <a:p>
            <a:pPr lvl="1"/>
            <a:r>
              <a:rPr lang="en-US" sz="2800" dirty="0">
                <a:latin typeface="Arial" pitchFamily="-107" charset="0"/>
                <a:cs typeface="Arial" pitchFamily="-107" charset="0"/>
              </a:rPr>
              <a:t>15% unemployment over the 1930s decade</a:t>
            </a:r>
          </a:p>
          <a:p>
            <a:r>
              <a:rPr lang="en-US" sz="3000" dirty="0">
                <a:latin typeface="Arial" pitchFamily="-107" charset="0"/>
                <a:cs typeface="Arial" pitchFamily="-107" charset="0"/>
              </a:rPr>
              <a:t>and challenged the view of Classical economics.</a:t>
            </a:r>
          </a:p>
          <a:p>
            <a:endParaRPr lang="en-US" sz="28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Keynesian </a:t>
            </a:r>
            <a:r>
              <a:rPr lang="en-US" dirty="0" smtClean="0">
                <a:latin typeface="Arial" pitchFamily="-107" charset="0"/>
                <a:cs typeface="Arial" pitchFamily="-107" charset="0"/>
              </a:rPr>
              <a:t>Economics</a:t>
            </a:r>
            <a:r>
              <a:rPr lang="en-US" dirty="0">
                <a:latin typeface="Arial" pitchFamily="-103" charset="0"/>
                <a:cs typeface="MS PGothic" pitchFamily="34" charset="-128"/>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34819"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John Maynard Keynes, British economist</a:t>
            </a:r>
          </a:p>
          <a:p>
            <a:pPr lvl="1"/>
            <a:r>
              <a:rPr lang="en-US" sz="2400" i="1">
                <a:latin typeface="Arial" pitchFamily="-107" charset="0"/>
                <a:cs typeface="Arial" pitchFamily="-107" charset="0"/>
              </a:rPr>
              <a:t>The General Theory of Employment, Interest, and Money</a:t>
            </a:r>
            <a:r>
              <a:rPr lang="en-US" sz="2400">
                <a:latin typeface="Arial" pitchFamily="-107" charset="0"/>
                <a:cs typeface="Arial" pitchFamily="-107" charset="0"/>
              </a:rPr>
              <a:t> (1936)</a:t>
            </a:r>
          </a:p>
          <a:p>
            <a:pPr lvl="1"/>
            <a:r>
              <a:rPr lang="en-US" sz="2400">
                <a:latin typeface="Arial" pitchFamily="-107" charset="0"/>
                <a:cs typeface="Arial" pitchFamily="-107" charset="0"/>
              </a:rPr>
              <a:t>Theory of persistent cyclical unemployment</a:t>
            </a:r>
          </a:p>
          <a:p>
            <a:pPr lvl="1"/>
            <a:r>
              <a:rPr lang="en-US" sz="2400">
                <a:latin typeface="Arial" pitchFamily="-107" charset="0"/>
                <a:cs typeface="Arial" pitchFamily="-107" charset="0"/>
              </a:rPr>
              <a:t>Wages adjust downward slowly due to contracts and salary expectations </a:t>
            </a:r>
          </a:p>
          <a:p>
            <a:pPr lvl="1"/>
            <a:r>
              <a:rPr lang="en-US" sz="2400">
                <a:latin typeface="Arial" pitchFamily="-107" charset="0"/>
                <a:cs typeface="Arial" pitchFamily="-107" charset="0"/>
              </a:rPr>
              <a:t>High wages prevent labor markets reaching equilibrium and restoring full employment, creating a prolonged recession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Keynesian </a:t>
            </a:r>
            <a:r>
              <a:rPr lang="en-US" dirty="0" smtClean="0">
                <a:latin typeface="Arial" pitchFamily="-107" charset="0"/>
                <a:cs typeface="Arial" pitchFamily="-107" charset="0"/>
              </a:rPr>
              <a:t>Economics</a:t>
            </a:r>
            <a:r>
              <a:rPr lang="en-US" dirty="0">
                <a:latin typeface="Arial" pitchFamily="-103" charset="0"/>
                <a:cs typeface="MS PGothic" pitchFamily="34" charset="-128"/>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sp>
        <p:nvSpPr>
          <p:cNvPr id="35843"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Focus on the demand side of the economy as the source of instability.</a:t>
            </a:r>
          </a:p>
          <a:p>
            <a:r>
              <a:rPr lang="en-US" sz="3000">
                <a:latin typeface="Arial" pitchFamily="-107" charset="0"/>
                <a:cs typeface="Arial" pitchFamily="-107" charset="0"/>
              </a:rPr>
              <a:t>Government intervention is needed in prolonged recessions to boost demand and restore the economy to long-run equilibrium.</a:t>
            </a:r>
          </a:p>
          <a:p>
            <a:r>
              <a:rPr lang="en-US" sz="3000">
                <a:latin typeface="Arial" pitchFamily="-107" charset="0"/>
                <a:cs typeface="Arial" pitchFamily="-107" charset="0"/>
              </a:rPr>
              <a:t>Keynes:</a:t>
            </a:r>
          </a:p>
          <a:p>
            <a:pPr marL="457200" lvl="1" indent="0" algn="ctr">
              <a:buFont typeface="Arial" pitchFamily="-107" charset="0"/>
              <a:buNone/>
            </a:pPr>
            <a:r>
              <a:rPr lang="ja-JP" altLang="en-US" sz="2800" i="1">
                <a:latin typeface="Arial" pitchFamily="-107" charset="0"/>
                <a:cs typeface="Arial" pitchFamily="-107" charset="0"/>
              </a:rPr>
              <a:t>“</a:t>
            </a:r>
            <a:r>
              <a:rPr lang="en-US" altLang="ja-JP" sz="2800" i="1">
                <a:latin typeface="Arial" pitchFamily="-107" charset="0"/>
                <a:cs typeface="Arial" pitchFamily="-107" charset="0"/>
              </a:rPr>
              <a:t>In the long run, we are all dead.</a:t>
            </a:r>
            <a:r>
              <a:rPr lang="ja-JP" altLang="en-US" sz="2800" i="1">
                <a:latin typeface="Arial" pitchFamily="-107" charset="0"/>
                <a:cs typeface="Arial" pitchFamily="-107" charset="0"/>
              </a:rPr>
              <a:t>”</a:t>
            </a:r>
            <a:endParaRPr lang="en-US" sz="2800" i="1">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315913" y="0"/>
            <a:ext cx="8531225" cy="1527175"/>
          </a:xfrm>
        </p:spPr>
        <p:txBody>
          <a:bodyPr/>
          <a:lstStyle/>
          <a:p>
            <a:r>
              <a:rPr lang="en-US">
                <a:latin typeface="Arial" pitchFamily="-107" charset="0"/>
                <a:cs typeface="Arial" pitchFamily="-107" charset="0"/>
              </a:rPr>
              <a:t>Major Macroeconomic Debates</a:t>
            </a:r>
          </a:p>
        </p:txBody>
      </p:sp>
      <p:pic>
        <p:nvPicPr>
          <p:cNvPr id="4" name="Picture 3" descr="PRINECOMA2_TABLE14.01.jpg"/>
          <p:cNvPicPr>
            <a:picLocks noChangeAspect="1"/>
          </p:cNvPicPr>
          <p:nvPr/>
        </p:nvPicPr>
        <p:blipFill>
          <a:blip r:embed="rId3"/>
          <a:srcRect b="4759"/>
          <a:stretch>
            <a:fillRect/>
          </a:stretch>
        </p:blipFill>
        <p:spPr>
          <a:xfrm>
            <a:off x="304800" y="1863967"/>
            <a:ext cx="8534400" cy="385513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Keynes vs. Hayek</a:t>
            </a:r>
          </a:p>
        </p:txBody>
      </p:sp>
      <p:sp>
        <p:nvSpPr>
          <p:cNvPr id="83970"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Keynes vs. Hayek</a:t>
            </a:r>
          </a:p>
          <a:p>
            <a:pPr lvl="1"/>
            <a:r>
              <a:rPr lang="en-US" sz="2800">
                <a:latin typeface="Arial" pitchFamily="-107" charset="0"/>
                <a:cs typeface="Arial" pitchFamily="-107" charset="0"/>
              </a:rPr>
              <a:t>Keynes: government intervention needed</a:t>
            </a:r>
          </a:p>
          <a:p>
            <a:pPr lvl="1"/>
            <a:r>
              <a:rPr lang="en-US" sz="2800">
                <a:latin typeface="Arial" pitchFamily="-107" charset="0"/>
                <a:cs typeface="Arial" pitchFamily="-107" charset="0"/>
              </a:rPr>
              <a:t>Hayek: leave the market alone</a:t>
            </a:r>
          </a:p>
        </p:txBody>
      </p:sp>
      <p:pic>
        <p:nvPicPr>
          <p:cNvPr id="83971" name="Picture 5" descr="I:\DirkTextbookN\Jpegs(All)\Macro Ch19-33\ch14\04_PRINECOMA_CH14.jpg">
            <a:hlinkClick r:id="rId3"/>
          </p:cNvPr>
          <p:cNvPicPr>
            <a:picLocks noChangeAspect="1" noChangeArrowheads="1"/>
          </p:cNvPicPr>
          <p:nvPr/>
        </p:nvPicPr>
        <p:blipFill>
          <a:blip r:embed="rId4"/>
          <a:srcRect/>
          <a:stretch>
            <a:fillRect/>
          </a:stretch>
        </p:blipFill>
        <p:spPr bwMode="auto">
          <a:xfrm>
            <a:off x="2857500" y="3743325"/>
            <a:ext cx="3430588" cy="2451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dirty="0">
                <a:latin typeface="Arial" pitchFamily="-103" charset="0"/>
                <a:cs typeface="MS PGothic" pitchFamily="34" charset="-128"/>
              </a:rPr>
              <a:t>—</a:t>
            </a:r>
            <a:r>
              <a:rPr lang="en-US" dirty="0" smtClean="0">
                <a:latin typeface="Arial" pitchFamily="-107" charset="0"/>
                <a:cs typeface="Arial" pitchFamily="-107" charset="0"/>
              </a:rPr>
              <a:t>4 </a:t>
            </a:r>
            <a:endParaRPr lang="en-US" dirty="0">
              <a:latin typeface="Helvetica Neue" pitchFamily="-107" charset="0"/>
              <a:cs typeface="Arial" pitchFamily="-107" charset="0"/>
            </a:endParaRPr>
          </a:p>
        </p:txBody>
      </p:sp>
      <p:sp>
        <p:nvSpPr>
          <p:cNvPr id="86018"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The Great Depression led to the creation of what school of thought in economics?</a:t>
            </a:r>
          </a:p>
          <a:p>
            <a:pPr marL="971550" lvl="1" indent="-514350">
              <a:buFont typeface="+mj-lt"/>
              <a:buAutoNum type="alphaUcPeriod"/>
            </a:pPr>
            <a:r>
              <a:rPr lang="en-US" sz="2800" dirty="0">
                <a:latin typeface="Arial" pitchFamily="-107" charset="0"/>
                <a:cs typeface="Arial" pitchFamily="-107" charset="0"/>
              </a:rPr>
              <a:t>Classical</a:t>
            </a:r>
          </a:p>
          <a:p>
            <a:pPr marL="971550" lvl="1" indent="-514350">
              <a:buFont typeface="Calibri" pitchFamily="-107" charset="0"/>
              <a:buAutoNum type="alphaUcPeriod"/>
            </a:pPr>
            <a:r>
              <a:rPr lang="en-US" sz="2800" dirty="0">
                <a:latin typeface="Arial" pitchFamily="-107" charset="0"/>
                <a:cs typeface="Arial" pitchFamily="-107" charset="0"/>
              </a:rPr>
              <a:t>Keynesian</a:t>
            </a:r>
          </a:p>
          <a:p>
            <a:pPr marL="971550" lvl="1" indent="-514350">
              <a:buFont typeface="Calibri" pitchFamily="-107" charset="0"/>
              <a:buAutoNum type="alphaUcPeriod"/>
            </a:pPr>
            <a:r>
              <a:rPr lang="en-US" sz="2800" dirty="0">
                <a:latin typeface="Arial" pitchFamily="-107" charset="0"/>
                <a:cs typeface="Arial" pitchFamily="-107" charset="0"/>
              </a:rPr>
              <a:t>Ricardian</a:t>
            </a:r>
          </a:p>
          <a:p>
            <a:pPr marL="971550" lvl="1" indent="-514350">
              <a:buFont typeface="Calibri" pitchFamily="-107" charset="0"/>
              <a:buAutoNum type="alphaUcPeriod"/>
            </a:pPr>
            <a:r>
              <a:rPr lang="en-US" sz="2800" dirty="0" err="1">
                <a:latin typeface="Arial" pitchFamily="-107" charset="0"/>
                <a:cs typeface="Arial" pitchFamily="-107" charset="0"/>
              </a:rPr>
              <a:t>Smithian</a:t>
            </a:r>
            <a:endParaRPr lang="en-US" sz="2800" dirty="0">
              <a:latin typeface="Arial" pitchFamily="-107" charset="0"/>
              <a:cs typeface="Arial" pitchFamily="-107" charset="0"/>
            </a:endParaRPr>
          </a:p>
        </p:txBody>
      </p:sp>
      <p:sp>
        <p:nvSpPr>
          <p:cNvPr id="4" name="Rectangle 3" descr="Correct answer: B, Keynesian"/>
          <p:cNvSpPr/>
          <p:nvPr/>
        </p:nvSpPr>
        <p:spPr>
          <a:xfrm>
            <a:off x="879475" y="3314700"/>
            <a:ext cx="2563813" cy="5000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dirty="0">
                <a:latin typeface="Arial" pitchFamily="-103" charset="0"/>
                <a:cs typeface="MS PGothic" pitchFamily="34" charset="-128"/>
              </a:rPr>
              <a:t>—</a:t>
            </a:r>
            <a:r>
              <a:rPr lang="en-US" dirty="0" smtClean="0">
                <a:latin typeface="Arial" pitchFamily="-107" charset="0"/>
                <a:cs typeface="Arial" pitchFamily="-107" charset="0"/>
              </a:rPr>
              <a:t>5 </a:t>
            </a:r>
            <a:endParaRPr lang="en-US" dirty="0">
              <a:latin typeface="Helvetica Neue" pitchFamily="-107" charset="0"/>
              <a:cs typeface="Arial" pitchFamily="-107" charset="0"/>
            </a:endParaRPr>
          </a:p>
        </p:txBody>
      </p:sp>
      <p:sp>
        <p:nvSpPr>
          <p:cNvPr id="88066"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What is the main reason Keynes believed that the economy won’</a:t>
            </a:r>
            <a:r>
              <a:rPr lang="en-US" altLang="ja-JP" sz="3200" dirty="0">
                <a:latin typeface="Arial" pitchFamily="-107" charset="0"/>
                <a:cs typeface="Arial" pitchFamily="-107" charset="0"/>
              </a:rPr>
              <a:t>t return to equilibrium after a decrease in AD?</a:t>
            </a:r>
          </a:p>
          <a:p>
            <a:pPr marL="971550" lvl="1" indent="-514350">
              <a:buFont typeface="+mj-lt"/>
              <a:buAutoNum type="alphaUcPeriod"/>
            </a:pPr>
            <a:r>
              <a:rPr lang="en-US" sz="2800" dirty="0">
                <a:latin typeface="Arial" pitchFamily="-107" charset="0"/>
                <a:cs typeface="Arial" pitchFamily="-107" charset="0"/>
              </a:rPr>
              <a:t>the ineffectiveness of government intervention</a:t>
            </a:r>
          </a:p>
          <a:p>
            <a:pPr marL="971550" lvl="1" indent="-514350">
              <a:buFont typeface="Calibri" pitchFamily="-107" charset="0"/>
              <a:buAutoNum type="alphaUcPeriod"/>
            </a:pPr>
            <a:r>
              <a:rPr lang="en-US" sz="2800" dirty="0">
                <a:latin typeface="Arial" pitchFamily="-107" charset="0"/>
                <a:cs typeface="Arial" pitchFamily="-107" charset="0"/>
              </a:rPr>
              <a:t>people wanted to remain in the depression because of lower prices</a:t>
            </a:r>
          </a:p>
          <a:p>
            <a:pPr marL="971550" lvl="1" indent="-514350">
              <a:buFont typeface="Calibri" pitchFamily="-107" charset="0"/>
              <a:buAutoNum type="alphaUcPeriod"/>
            </a:pPr>
            <a:r>
              <a:rPr lang="en-US" sz="2800" dirty="0">
                <a:latin typeface="Arial" pitchFamily="-107" charset="0"/>
                <a:cs typeface="Arial" pitchFamily="-107" charset="0"/>
              </a:rPr>
              <a:t>sticky wages</a:t>
            </a:r>
          </a:p>
          <a:p>
            <a:pPr marL="971550" lvl="1" indent="-514350">
              <a:buFont typeface="Calibri" pitchFamily="-107" charset="0"/>
              <a:buAutoNum type="alphaUcPeriod"/>
            </a:pPr>
            <a:r>
              <a:rPr lang="en-US" sz="2800" dirty="0">
                <a:latin typeface="Arial" pitchFamily="-107" charset="0"/>
                <a:cs typeface="Arial" pitchFamily="-107" charset="0"/>
              </a:rPr>
              <a:t>imperfect information</a:t>
            </a:r>
          </a:p>
        </p:txBody>
      </p:sp>
      <p:sp>
        <p:nvSpPr>
          <p:cNvPr id="4" name="Rectangle 3" descr="Correct answer: C, sticky wages"/>
          <p:cNvSpPr/>
          <p:nvPr/>
        </p:nvSpPr>
        <p:spPr>
          <a:xfrm>
            <a:off x="919163" y="5177094"/>
            <a:ext cx="2803525" cy="53273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Conclusion</a:t>
            </a:r>
          </a:p>
        </p:txBody>
      </p:sp>
      <p:sp>
        <p:nvSpPr>
          <p:cNvPr id="90114"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In the recent </a:t>
            </a:r>
            <a:r>
              <a:rPr lang="en-US" sz="2800" i="1">
                <a:solidFill>
                  <a:srgbClr val="0070C0"/>
                </a:solidFill>
                <a:latin typeface="Arial" pitchFamily="-107" charset="0"/>
                <a:cs typeface="Arial" pitchFamily="-107" charset="0"/>
              </a:rPr>
              <a:t>Great Recession</a:t>
            </a:r>
            <a:r>
              <a:rPr lang="en-US" sz="2800">
                <a:latin typeface="Arial" pitchFamily="-107" charset="0"/>
                <a:cs typeface="Arial" pitchFamily="-107" charset="0"/>
              </a:rPr>
              <a:t>, we experienced </a:t>
            </a:r>
            <a:r>
              <a:rPr lang="en-US" sz="2800" i="1">
                <a:solidFill>
                  <a:srgbClr val="0070C0"/>
                </a:solidFill>
                <a:latin typeface="Arial" pitchFamily="-107" charset="0"/>
                <a:cs typeface="Arial" pitchFamily="-107" charset="0"/>
              </a:rPr>
              <a:t>lower output </a:t>
            </a:r>
            <a:r>
              <a:rPr lang="en-US" sz="2800">
                <a:latin typeface="Arial" pitchFamily="-107" charset="0"/>
                <a:cs typeface="Arial" pitchFamily="-107" charset="0"/>
              </a:rPr>
              <a:t>and </a:t>
            </a:r>
            <a:r>
              <a:rPr lang="en-US" sz="2800" i="1">
                <a:solidFill>
                  <a:srgbClr val="0070C0"/>
                </a:solidFill>
                <a:latin typeface="Arial" pitchFamily="-107" charset="0"/>
                <a:cs typeface="Arial" pitchFamily="-107" charset="0"/>
              </a:rPr>
              <a:t>high unemployment</a:t>
            </a:r>
          </a:p>
          <a:p>
            <a:r>
              <a:rPr lang="en-US" sz="2800">
                <a:latin typeface="Arial" pitchFamily="-107" charset="0"/>
                <a:cs typeface="Arial" pitchFamily="-107" charset="0"/>
              </a:rPr>
              <a:t>However, the </a:t>
            </a:r>
            <a:r>
              <a:rPr lang="en-US" sz="2800" i="1">
                <a:solidFill>
                  <a:srgbClr val="FF0000"/>
                </a:solidFill>
                <a:latin typeface="Arial" pitchFamily="-107" charset="0"/>
                <a:cs typeface="Arial" pitchFamily="-107" charset="0"/>
              </a:rPr>
              <a:t>Great Depression </a:t>
            </a:r>
            <a:r>
              <a:rPr lang="en-US" sz="2800">
                <a:latin typeface="Arial" pitchFamily="-107" charset="0"/>
                <a:cs typeface="Arial" pitchFamily="-107" charset="0"/>
              </a:rPr>
              <a:t>in the 1930s was much </a:t>
            </a:r>
            <a:r>
              <a:rPr lang="en-US" sz="2800" i="1">
                <a:solidFill>
                  <a:srgbClr val="FF0000"/>
                </a:solidFill>
                <a:latin typeface="Arial" pitchFamily="-107" charset="0"/>
                <a:cs typeface="Arial" pitchFamily="-107" charset="0"/>
              </a:rPr>
              <a:t>worse</a:t>
            </a:r>
            <a:r>
              <a:rPr lang="en-US" sz="2800">
                <a:latin typeface="Arial" pitchFamily="-107" charset="0"/>
                <a:cs typeface="Arial" pitchFamily="-107" charset="0"/>
              </a:rPr>
              <a:t> and lasted much </a:t>
            </a:r>
            <a:r>
              <a:rPr lang="en-US" sz="2800" i="1">
                <a:solidFill>
                  <a:srgbClr val="FF0000"/>
                </a:solidFill>
                <a:latin typeface="Arial" pitchFamily="-107" charset="0"/>
                <a:cs typeface="Arial" pitchFamily="-107" charset="0"/>
              </a:rPr>
              <a:t>longer</a:t>
            </a:r>
            <a:endParaRPr lang="en-US" sz="2800">
              <a:latin typeface="Arial" pitchFamily="-107" charset="0"/>
              <a:cs typeface="Arial" pitchFamily="-107" charset="0"/>
            </a:endParaRPr>
          </a:p>
          <a:p>
            <a:r>
              <a:rPr lang="en-US" sz="2800">
                <a:latin typeface="Arial" pitchFamily="-107" charset="0"/>
                <a:cs typeface="Arial" pitchFamily="-107" charset="0"/>
              </a:rPr>
              <a:t>Classical economists:</a:t>
            </a:r>
          </a:p>
          <a:p>
            <a:pPr lvl="1"/>
            <a:r>
              <a:rPr lang="en-US" sz="2400">
                <a:latin typeface="Arial" pitchFamily="-107" charset="0"/>
                <a:cs typeface="Arial" pitchFamily="-107" charset="0"/>
              </a:rPr>
              <a:t>market is self-correcting </a:t>
            </a:r>
          </a:p>
          <a:p>
            <a:pPr lvl="1"/>
            <a:r>
              <a:rPr lang="en-US" sz="2400">
                <a:latin typeface="Arial" pitchFamily="-107" charset="0"/>
                <a:cs typeface="Arial" pitchFamily="-107" charset="0"/>
              </a:rPr>
              <a:t>focus on long-run growth (expanding LRAS)</a:t>
            </a:r>
          </a:p>
          <a:p>
            <a:r>
              <a:rPr lang="en-US" sz="2800">
                <a:latin typeface="Arial" pitchFamily="-107" charset="0"/>
                <a:cs typeface="Arial" pitchFamily="-107" charset="0"/>
              </a:rPr>
              <a:t>Keynesian economists:</a:t>
            </a:r>
          </a:p>
          <a:p>
            <a:pPr lvl="1"/>
            <a:r>
              <a:rPr lang="en-US" sz="2400">
                <a:latin typeface="Arial" pitchFamily="-107" charset="0"/>
                <a:cs typeface="Arial" pitchFamily="-107" charset="0"/>
              </a:rPr>
              <a:t>market corrections can take a long time due to sticky wages</a:t>
            </a:r>
          </a:p>
          <a:p>
            <a:pPr lvl="1"/>
            <a:r>
              <a:rPr lang="en-US" sz="2400">
                <a:latin typeface="Arial" pitchFamily="-107" charset="0"/>
                <a:cs typeface="Arial" pitchFamily="-107" charset="0"/>
              </a:rPr>
              <a:t>focus on policy aimed at AD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Recession of 2008</a:t>
            </a:r>
          </a:p>
        </p:txBody>
      </p:sp>
      <p:sp>
        <p:nvSpPr>
          <p:cNvPr id="8195"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Officially from December 2007 to June 2009</a:t>
            </a:r>
          </a:p>
          <a:p>
            <a:pPr lvl="1"/>
            <a:r>
              <a:rPr lang="en-US" sz="2800">
                <a:latin typeface="Arial" pitchFamily="-107" charset="0"/>
                <a:cs typeface="Arial" pitchFamily="-107" charset="0"/>
              </a:rPr>
              <a:t>Longest recession since WWII</a:t>
            </a:r>
          </a:p>
          <a:p>
            <a:r>
              <a:rPr lang="en-US" sz="3000">
                <a:latin typeface="Arial" pitchFamily="-107" charset="0"/>
                <a:cs typeface="Arial" pitchFamily="-107" charset="0"/>
              </a:rPr>
              <a:t>Named the </a:t>
            </a:r>
            <a:r>
              <a:rPr lang="en-US" altLang="ja-JP" sz="3000">
                <a:latin typeface="Arial" pitchFamily="-107" charset="0"/>
                <a:cs typeface="Arial" pitchFamily="-107" charset="0"/>
              </a:rPr>
              <a:t>Great Recession</a:t>
            </a:r>
          </a:p>
          <a:p>
            <a:pPr lvl="1"/>
            <a:r>
              <a:rPr lang="en-US" sz="2800">
                <a:latin typeface="Arial" pitchFamily="-107" charset="0"/>
                <a:cs typeface="Arial" pitchFamily="-107" charset="0"/>
              </a:rPr>
              <a:t>Longer in length than other recessions</a:t>
            </a:r>
          </a:p>
          <a:p>
            <a:pPr lvl="1"/>
            <a:r>
              <a:rPr lang="en-US" sz="2800">
                <a:latin typeface="Arial" pitchFamily="-107" charset="0"/>
                <a:cs typeface="Arial" pitchFamily="-107" charset="0"/>
              </a:rPr>
              <a:t>Deeper in effects than other recessions</a:t>
            </a:r>
          </a:p>
          <a:p>
            <a:pPr lvl="1"/>
            <a:r>
              <a:rPr lang="en-US" sz="2800">
                <a:latin typeface="Arial" pitchFamily="-107" charset="0"/>
                <a:cs typeface="Arial" pitchFamily="-107" charset="0"/>
              </a:rPr>
              <a:t>Significant problems in the financial markets, similar to what happened during the Great Depression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Depth and Duration of the Great </a:t>
            </a:r>
            <a:r>
              <a:rPr lang="en-US" dirty="0" smtClean="0">
                <a:latin typeface="Arial" pitchFamily="-107" charset="0"/>
                <a:cs typeface="Arial" pitchFamily="-107" charset="0"/>
              </a:rPr>
              <a:t>Recession</a:t>
            </a:r>
            <a:r>
              <a:rPr lang="en-US" dirty="0">
                <a:latin typeface="Arial" pitchFamily="-103" charset="0"/>
                <a:cs typeface="MS PGothic" pitchFamily="34" charset="-128"/>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20482"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Figure 27.1.a here</a:t>
            </a:r>
          </a:p>
        </p:txBody>
      </p:sp>
      <p:pic>
        <p:nvPicPr>
          <p:cNvPr id="20483" name="Picture 2" descr="FIG14"/>
          <p:cNvPicPr>
            <a:picLocks noChangeAspect="1" noChangeArrowheads="1"/>
          </p:cNvPicPr>
          <p:nvPr/>
        </p:nvPicPr>
        <p:blipFill>
          <a:blip r:embed="rId3"/>
          <a:srcRect b="3021"/>
          <a:stretch>
            <a:fillRect/>
          </a:stretch>
        </p:blipFill>
        <p:spPr bwMode="auto">
          <a:xfrm>
            <a:off x="457200" y="1712913"/>
            <a:ext cx="8229600" cy="50052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Depth and Duration of the Great </a:t>
            </a:r>
            <a:r>
              <a:rPr lang="en-US" dirty="0" smtClean="0">
                <a:latin typeface="Arial" pitchFamily="-107" charset="0"/>
                <a:cs typeface="Arial" pitchFamily="-107" charset="0"/>
              </a:rPr>
              <a:t>Recession</a:t>
            </a:r>
            <a:r>
              <a:rPr lang="en-US" dirty="0">
                <a:latin typeface="Arial" pitchFamily="-103" charset="0"/>
                <a:cs typeface="MS PGothic" pitchFamily="34" charset="-128"/>
              </a:rPr>
              <a:t>—</a:t>
            </a:r>
            <a:r>
              <a:rPr lang="en-US" dirty="0" smtClean="0">
                <a:latin typeface="Arial" pitchFamily="-107" charset="0"/>
                <a:cs typeface="Arial" pitchFamily="-107" charset="0"/>
              </a:rPr>
              <a:t>2 </a:t>
            </a:r>
            <a:endParaRPr lang="en-US" dirty="0">
              <a:latin typeface="Helvetica Neue" pitchFamily="-107" charset="0"/>
              <a:cs typeface="Arial" pitchFamily="-107" charset="0"/>
            </a:endParaRPr>
          </a:p>
        </p:txBody>
      </p:sp>
      <p:pic>
        <p:nvPicPr>
          <p:cNvPr id="8" name="Picture 7" descr="PRINECOMA2_FIG14.01b.jpg"/>
          <p:cNvPicPr>
            <a:picLocks noChangeAspect="1"/>
          </p:cNvPicPr>
          <p:nvPr/>
        </p:nvPicPr>
        <p:blipFill>
          <a:blip r:embed="rId3"/>
          <a:srcRect b="3998"/>
          <a:stretch>
            <a:fillRect/>
          </a:stretch>
        </p:blipFill>
        <p:spPr>
          <a:xfrm>
            <a:off x="304800" y="1670531"/>
            <a:ext cx="8534400" cy="513830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Analyzing the Great Recession with AD and AS</a:t>
            </a:r>
          </a:p>
        </p:txBody>
      </p:sp>
      <p:sp>
        <p:nvSpPr>
          <p:cNvPr id="11267"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Trouble in the financial markets in 2007</a:t>
            </a:r>
          </a:p>
          <a:p>
            <a:pPr lvl="1"/>
            <a:r>
              <a:rPr lang="en-US" sz="2800">
                <a:latin typeface="Arial" pitchFamily="-107" charset="0"/>
                <a:cs typeface="Arial" pitchFamily="-107" charset="0"/>
              </a:rPr>
              <a:t>Real estate values fell in 2007.</a:t>
            </a:r>
          </a:p>
          <a:p>
            <a:pPr lvl="1"/>
            <a:r>
              <a:rPr lang="en-US" sz="2800">
                <a:latin typeface="Arial" pitchFamily="-107" charset="0"/>
                <a:cs typeface="Arial" pitchFamily="-107" charset="0"/>
              </a:rPr>
              <a:t>As a result of securitization, falling real estate values led to a systematic problem in financial markets.</a:t>
            </a:r>
          </a:p>
          <a:p>
            <a:pPr lvl="1"/>
            <a:r>
              <a:rPr lang="en-US" sz="2800">
                <a:latin typeface="Arial" pitchFamily="-107" charset="0"/>
                <a:cs typeface="Arial" pitchFamily="-107" charset="0"/>
              </a:rPr>
              <a:t>These markets exhibit international independence, and it became a worldwide problem.</a:t>
            </a:r>
          </a:p>
          <a:p>
            <a:pPr lvl="2"/>
            <a:r>
              <a:rPr lang="en-US">
                <a:latin typeface="Arial" pitchFamily="-107" charset="0"/>
                <a:ea typeface="Helvetica Neue" pitchFamily="-107" charset="0"/>
                <a:cs typeface="Helvetica Neue" pitchFamily="-107" charset="0"/>
              </a:rPr>
              <a:t>Breakdown in the loanable funds market</a:t>
            </a:r>
          </a:p>
          <a:p>
            <a:pPr lvl="2"/>
            <a:r>
              <a:rPr lang="en-US">
                <a:latin typeface="Arial" pitchFamily="-107" charset="0"/>
                <a:ea typeface="Helvetica Neue" pitchFamily="-107" charset="0"/>
                <a:cs typeface="Helvetica Neue" pitchFamily="-107" charset="0"/>
              </a:rPr>
              <a:t>Institutional breakdown shifts LRAS left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 Crisis in </a:t>
            </a:r>
            <a:r>
              <a:rPr lang="en-US" i="1">
                <a:latin typeface="Arial" pitchFamily="-107" charset="0"/>
                <a:cs typeface="Arial" pitchFamily="-107" charset="0"/>
              </a:rPr>
              <a:t>Wall Street: Money Never Sleeps</a:t>
            </a:r>
            <a:endParaRPr lang="en-US">
              <a:latin typeface="Arial" pitchFamily="-107" charset="0"/>
              <a:cs typeface="Arial" pitchFamily="-107" charset="0"/>
            </a:endParaRPr>
          </a:p>
        </p:txBody>
      </p:sp>
      <p:sp>
        <p:nvSpPr>
          <p:cNvPr id="26626" name="Content Placeholder 2"/>
          <p:cNvSpPr>
            <a:spLocks noGrp="1"/>
          </p:cNvSpPr>
          <p:nvPr>
            <p:ph idx="1"/>
          </p:nvPr>
        </p:nvSpPr>
        <p:spPr>
          <a:xfrm>
            <a:off x="457200" y="1712913"/>
            <a:ext cx="8229600" cy="4895850"/>
          </a:xfrm>
        </p:spPr>
        <p:txBody>
          <a:bodyPr/>
          <a:lstStyle/>
          <a:p>
            <a:r>
              <a:rPr lang="en-US">
                <a:latin typeface="Arial" pitchFamily="-107" charset="0"/>
                <a:cs typeface="Arial" pitchFamily="-107" charset="0"/>
              </a:rPr>
              <a:t>Economic Crisis and Too Big to Fail</a:t>
            </a:r>
          </a:p>
        </p:txBody>
      </p:sp>
      <p:pic>
        <p:nvPicPr>
          <p:cNvPr id="26627" name="Picture 4" descr="Tip #499: Economic Crisis in Wall Street: Money Never Sleeps">
            <a:hlinkClick r:id="rId3"/>
          </p:cNvPr>
          <p:cNvPicPr>
            <a:picLocks noChangeAspect="1"/>
          </p:cNvPicPr>
          <p:nvPr/>
        </p:nvPicPr>
        <p:blipFill>
          <a:blip r:embed="rId4"/>
          <a:srcRect l="12140" t="10822" r="12962" b="16451"/>
          <a:stretch>
            <a:fillRect/>
          </a:stretch>
        </p:blipFill>
        <p:spPr bwMode="auto">
          <a:xfrm>
            <a:off x="3886200" y="3487738"/>
            <a:ext cx="1371600"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U.S. House Purchase Price Index</a:t>
            </a:r>
          </a:p>
        </p:txBody>
      </p:sp>
      <p:pic>
        <p:nvPicPr>
          <p:cNvPr id="6" name="Picture 5" descr="PRINECOMA2_FIG14.02.jpg"/>
          <p:cNvPicPr>
            <a:picLocks noChangeAspect="1"/>
          </p:cNvPicPr>
          <p:nvPr/>
        </p:nvPicPr>
        <p:blipFill>
          <a:blip r:embed="rId3"/>
          <a:srcRect t="5455" b="4253"/>
          <a:stretch>
            <a:fillRect/>
          </a:stretch>
        </p:blipFill>
        <p:spPr>
          <a:xfrm>
            <a:off x="304800" y="1843548"/>
            <a:ext cx="8534400" cy="430980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18919</TotalTime>
  <Words>4561</Words>
  <Application>Microsoft Macintosh PowerPoint</Application>
  <PresentationFormat>On-screen Show (4:3)</PresentationFormat>
  <Paragraphs>508</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Calibri</vt:lpstr>
      <vt:lpstr>Helvetica Neue</vt:lpstr>
      <vt:lpstr>Helvetica Neue Medium</vt:lpstr>
      <vt:lpstr>MS PGothic</vt:lpstr>
      <vt:lpstr>ＭＳ Ｐゴシック</vt:lpstr>
      <vt:lpstr>Arial</vt:lpstr>
      <vt:lpstr>Office Theme</vt:lpstr>
      <vt:lpstr>The Great Recession, the Great Depression, and Great Macroeconomic Debates</vt:lpstr>
      <vt:lpstr>Previously</vt:lpstr>
      <vt:lpstr>Big Questions</vt:lpstr>
      <vt:lpstr>The Recession of 2008</vt:lpstr>
      <vt:lpstr>Depth and Duration of the Great Recession—1 </vt:lpstr>
      <vt:lpstr>Depth and Duration of the Great Recession—2 </vt:lpstr>
      <vt:lpstr>Analyzing the Great Recession with AD and AS</vt:lpstr>
      <vt:lpstr>Economic Crisis in Wall Street: Money Never Sleeps</vt:lpstr>
      <vt:lpstr>U.S. House Purchase Price Index</vt:lpstr>
      <vt:lpstr>Analyzing the Great Recession with AD and AS</vt:lpstr>
      <vt:lpstr>Consumer Sentiment Index 2001–2012</vt:lpstr>
      <vt:lpstr>Great Recession, AS and AD Analysis</vt:lpstr>
      <vt:lpstr>Great Recession Numbers</vt:lpstr>
      <vt:lpstr>Practice What You Know—1 </vt:lpstr>
      <vt:lpstr>Great Depression</vt:lpstr>
      <vt:lpstr>Real U.S. GDP 1870–2015</vt:lpstr>
      <vt:lpstr>Real GDP Comparison</vt:lpstr>
      <vt:lpstr>Unemployment Comparison</vt:lpstr>
      <vt:lpstr>The Great Depression in King Kong</vt:lpstr>
      <vt:lpstr>Great Depression, AS and AD Analysis – 1 </vt:lpstr>
      <vt:lpstr>Great Depression, AS and AD Analysis—2 </vt:lpstr>
      <vt:lpstr>Practice What You Know—2 </vt:lpstr>
      <vt:lpstr>Causes of the Depression—1 </vt:lpstr>
      <vt:lpstr>Causes of the Depression—2 </vt:lpstr>
      <vt:lpstr>Causes of the Depression—3 </vt:lpstr>
      <vt:lpstr>Economics in It’s A Wonderful Life</vt:lpstr>
      <vt:lpstr>Great Depression: Other Factors</vt:lpstr>
      <vt:lpstr>Major Macroeconomic Debates</vt:lpstr>
      <vt:lpstr>Classical Economics</vt:lpstr>
      <vt:lpstr>The Strict Classical View</vt:lpstr>
      <vt:lpstr>Practice What You Know—3 </vt:lpstr>
      <vt:lpstr>The Great Depression and Economic Theory</vt:lpstr>
      <vt:lpstr>Keynesian Economics—1 </vt:lpstr>
      <vt:lpstr>Keynesian Economics—2 </vt:lpstr>
      <vt:lpstr>Major Macroeconomic Debates</vt:lpstr>
      <vt:lpstr>Keynes vs. Hayek</vt:lpstr>
      <vt:lpstr>Practice What You Know—4 </vt:lpstr>
      <vt:lpstr>Practice What You Know—5 </vt:lpstr>
      <vt:lpstr>Conclusion</vt:lpstr>
    </vt:vector>
  </TitlesOfParts>
  <Company>W.W.Norton &amp; Company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Victoria Reuter</cp:lastModifiedBy>
  <cp:revision>1077</cp:revision>
  <dcterms:created xsi:type="dcterms:W3CDTF">2017-02-28T19:01:10Z</dcterms:created>
  <dcterms:modified xsi:type="dcterms:W3CDTF">2017-03-31T16:25:42Z</dcterms:modified>
</cp:coreProperties>
</file>